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65" r:id="rId4"/>
    <p:sldId id="280" r:id="rId5"/>
    <p:sldId id="279"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64" r:id="rId21"/>
    <p:sldId id="261" r:id="rId22"/>
    <p:sldId id="266" r:id="rId23"/>
    <p:sldId id="262" r:id="rId24"/>
    <p:sldId id="267" r:id="rId25"/>
    <p:sldId id="268" r:id="rId26"/>
    <p:sldId id="269" r:id="rId27"/>
    <p:sldId id="270" r:id="rId28"/>
    <p:sldId id="271" r:id="rId29"/>
    <p:sldId id="272" r:id="rId30"/>
    <p:sldId id="273" r:id="rId31"/>
    <p:sldId id="274" r:id="rId32"/>
    <p:sldId id="275" r:id="rId33"/>
    <p:sldId id="276" r:id="rId34"/>
    <p:sldId id="260" r:id="rId35"/>
    <p:sldId id="277" r:id="rId36"/>
    <p:sldId id="27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ùng" initials="TT" lastIdx="11" clrIdx="0">
    <p:extLst>
      <p:ext uri="{19B8F6BF-5375-455C-9EA6-DF929625EA0E}">
        <p15:presenceInfo xmlns:p15="http://schemas.microsoft.com/office/powerpoint/2012/main" userId="3e9cfe0fb6605a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404" autoAdjust="0"/>
  </p:normalViewPr>
  <p:slideViewPr>
    <p:cSldViewPr snapToGrid="0">
      <p:cViewPr>
        <p:scale>
          <a:sx n="100" d="100"/>
          <a:sy n="100" d="100"/>
        </p:scale>
        <p:origin x="1146" y="2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38917-ACD9-42DD-92C8-114B27C58657}" type="datetimeFigureOut">
              <a:rPr lang="en-US" smtClean="0"/>
              <a:t>2019-01-11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588B9-9DA6-49F4-BC33-F5A41EC3123C}" type="slidenum">
              <a:rPr lang="en-US" smtClean="0"/>
              <a:t>‹#›</a:t>
            </a:fld>
            <a:endParaRPr lang="en-US"/>
          </a:p>
        </p:txBody>
      </p:sp>
    </p:spTree>
    <p:extLst>
      <p:ext uri="{BB962C8B-B14F-4D97-AF65-F5344CB8AC3E}">
        <p14:creationId xmlns:p14="http://schemas.microsoft.com/office/powerpoint/2010/main" val="354289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3588B9-9DA6-49F4-BC33-F5A41EC3123C}" type="slidenum">
              <a:rPr lang="en-US" smtClean="0"/>
              <a:t>1</a:t>
            </a:fld>
            <a:endParaRPr lang="en-US"/>
          </a:p>
        </p:txBody>
      </p:sp>
    </p:spTree>
    <p:extLst>
      <p:ext uri="{BB962C8B-B14F-4D97-AF65-F5344CB8AC3E}">
        <p14:creationId xmlns:p14="http://schemas.microsoft.com/office/powerpoint/2010/main" val="1628884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86B30D-5967-4693-8E6D-1F92AC1AE801}" type="datetimeFigureOut">
              <a:rPr lang="en-US" smtClean="0"/>
              <a:t>2019-01-11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4512394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86B30D-5967-4693-8E6D-1F92AC1AE801}" type="datetimeFigureOut">
              <a:rPr lang="en-US" smtClean="0"/>
              <a:t>2019-01-11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17357174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86B30D-5967-4693-8E6D-1F92AC1AE801}" type="datetimeFigureOut">
              <a:rPr lang="en-US" smtClean="0"/>
              <a:t>2019-01-11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1486640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86B30D-5967-4693-8E6D-1F92AC1AE801}" type="datetimeFigureOut">
              <a:rPr lang="en-US" smtClean="0"/>
              <a:t>2019-01-11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199918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86B30D-5967-4693-8E6D-1F92AC1AE801}" type="datetimeFigureOut">
              <a:rPr lang="en-US" smtClean="0"/>
              <a:t>2019-01-11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49044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86B30D-5967-4693-8E6D-1F92AC1AE801}" type="datetimeFigureOut">
              <a:rPr lang="en-US" smtClean="0"/>
              <a:t>2019-01-11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318288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6B30D-5967-4693-8E6D-1F92AC1AE801}" type="datetimeFigureOut">
              <a:rPr lang="en-US" smtClean="0"/>
              <a:t>2019-01-11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3783431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86B30D-5967-4693-8E6D-1F92AC1AE801}" type="datetimeFigureOut">
              <a:rPr lang="en-US" smtClean="0"/>
              <a:t>2019-01-11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3245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6B30D-5967-4693-8E6D-1F92AC1AE801}" type="datetimeFigureOut">
              <a:rPr lang="en-US" smtClean="0"/>
              <a:t>2019-01-11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2550221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86B30D-5967-4693-8E6D-1F92AC1AE801}" type="datetimeFigureOut">
              <a:rPr lang="en-US" smtClean="0"/>
              <a:t>2019-01-11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184532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86B30D-5967-4693-8E6D-1F92AC1AE801}" type="datetimeFigureOut">
              <a:rPr lang="en-US" smtClean="0"/>
              <a:t>2019-01-11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EB95-5238-4E99-AF16-96D4A1903F90}" type="slidenum">
              <a:rPr lang="en-US" smtClean="0"/>
              <a:t>‹#›</a:t>
            </a:fld>
            <a:endParaRPr lang="en-US"/>
          </a:p>
        </p:txBody>
      </p:sp>
    </p:spTree>
    <p:extLst>
      <p:ext uri="{BB962C8B-B14F-4D97-AF65-F5344CB8AC3E}">
        <p14:creationId xmlns:p14="http://schemas.microsoft.com/office/powerpoint/2010/main" val="1395117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6B30D-5967-4693-8E6D-1F92AC1AE801}" type="datetimeFigureOut">
              <a:rPr lang="en-US" smtClean="0"/>
              <a:t>2019-01-11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EB95-5238-4E99-AF16-96D4A1903F90}" type="slidenum">
              <a:rPr lang="en-US" smtClean="0"/>
              <a:t>‹#›</a:t>
            </a:fld>
            <a:endParaRPr lang="en-US"/>
          </a:p>
        </p:txBody>
      </p:sp>
    </p:spTree>
    <p:extLst>
      <p:ext uri="{BB962C8B-B14F-4D97-AF65-F5344CB8AC3E}">
        <p14:creationId xmlns:p14="http://schemas.microsoft.com/office/powerpoint/2010/main" val="1027013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224443"/>
            <a:ext cx="4002578" cy="633759"/>
          </a:xfrm>
        </p:spPr>
        <p:txBody>
          <a:bodyPr>
            <a:normAutofit fontScale="90000"/>
          </a:bodyPr>
          <a:lstStyle/>
          <a:p>
            <a:r>
              <a:rPr lang="en-US" sz="4000" u="sng" dirty="0" smtClean="0">
                <a:latin typeface="Times New Roman" panose="02020603050405020304" pitchFamily="18" charset="0"/>
                <a:ea typeface="Kozuka Mincho Pr6N B" panose="02020800000000000000" pitchFamily="18" charset="-128"/>
                <a:cs typeface="Times New Roman" panose="02020603050405020304" pitchFamily="18" charset="0"/>
              </a:rPr>
              <a:t>Đồ Án Môn Học</a:t>
            </a:r>
            <a:endParaRPr lang="en-US" sz="4000" u="sng" dirty="0">
              <a:latin typeface="Times New Roman" panose="02020603050405020304" pitchFamily="18" charset="0"/>
              <a:ea typeface="Kozuka Mincho Pr6N B" panose="02020800000000000000" pitchFamily="18" charset="-128"/>
              <a:cs typeface="Times New Roman" panose="02020603050405020304" pitchFamily="18" charset="0"/>
            </a:endParaRPr>
          </a:p>
        </p:txBody>
      </p:sp>
      <p:sp>
        <p:nvSpPr>
          <p:cNvPr id="3" name="Subtitle 2"/>
          <p:cNvSpPr>
            <a:spLocks noGrp="1"/>
          </p:cNvSpPr>
          <p:nvPr>
            <p:ph type="subTitle" idx="1"/>
          </p:nvPr>
        </p:nvSpPr>
        <p:spPr>
          <a:xfrm>
            <a:off x="4330930" y="858202"/>
            <a:ext cx="4813069" cy="3926862"/>
          </a:xfrm>
        </p:spPr>
        <p:txBody>
          <a:bodyPr/>
          <a:lstStyle/>
          <a:p>
            <a:endParaRPr lang="en-US" dirty="0" smtClean="0"/>
          </a:p>
          <a:p>
            <a:endParaRPr lang="en-US" dirty="0"/>
          </a:p>
          <a:p>
            <a:r>
              <a:rPr lang="en-US" sz="2800" dirty="0" smtClean="0">
                <a:latin typeface="Bookman Old Style" panose="02050604050505020204" pitchFamily="18" charset="0"/>
              </a:rPr>
              <a:t>Xây dựng ứng dụng hỗ trợ </a:t>
            </a:r>
          </a:p>
          <a:p>
            <a:r>
              <a:rPr lang="en-US" sz="2800" dirty="0" smtClean="0">
                <a:latin typeface="Bookman Old Style" panose="02050604050505020204" pitchFamily="18" charset="0"/>
              </a:rPr>
              <a:t>học tiếng Anh </a:t>
            </a:r>
          </a:p>
          <a:p>
            <a:r>
              <a:rPr lang="en-US" sz="2800" dirty="0" smtClean="0">
                <a:latin typeface="Bookman Old Style" panose="02050604050505020204" pitchFamily="18" charset="0"/>
              </a:rPr>
              <a:t>trên nền tảng Android</a:t>
            </a:r>
            <a:endParaRPr lang="en-US" sz="2800" dirty="0">
              <a:latin typeface="Bookman Old Style" panose="02050604050505020204" pitchFamily="18" charset="0"/>
            </a:endParaRPr>
          </a:p>
        </p:txBody>
      </p:sp>
      <p:sp>
        <p:nvSpPr>
          <p:cNvPr id="4" name="Rectangle 3"/>
          <p:cNvSpPr/>
          <p:nvPr/>
        </p:nvSpPr>
        <p:spPr>
          <a:xfrm>
            <a:off x="688019" y="6278705"/>
            <a:ext cx="4572000" cy="369332"/>
          </a:xfrm>
          <a:prstGeom prst="rect">
            <a:avLst/>
          </a:prstGeom>
        </p:spPr>
        <p:txBody>
          <a:bodyPr>
            <a:spAutoFit/>
          </a:bodyPr>
          <a:lstStyle/>
          <a:p>
            <a:r>
              <a:rPr lang="en-US" dirty="0" smtClean="0">
                <a:latin typeface="Cambria" panose="02040503050406030204" pitchFamily="18" charset="0"/>
                <a:ea typeface="Cambria" panose="02040503050406030204" pitchFamily="18" charset="0"/>
              </a:rPr>
              <a:t>SVTH: Lý Thanh Tùng</a:t>
            </a:r>
            <a:endParaRPr lang="en-US" dirty="0">
              <a:latin typeface="Cambria" panose="02040503050406030204" pitchFamily="18" charset="0"/>
              <a:ea typeface="Cambria" panose="02040503050406030204" pitchFamily="18" charset="0"/>
            </a:endParaRPr>
          </a:p>
        </p:txBody>
      </p:sp>
      <p:sp>
        <p:nvSpPr>
          <p:cNvPr id="5" name="Rectangle 4"/>
          <p:cNvSpPr/>
          <p:nvPr/>
        </p:nvSpPr>
        <p:spPr>
          <a:xfrm>
            <a:off x="6800295" y="6140205"/>
            <a:ext cx="2902998" cy="646331"/>
          </a:xfrm>
          <a:prstGeom prst="rect">
            <a:avLst/>
          </a:prstGeom>
        </p:spPr>
        <p:txBody>
          <a:bodyPr wrap="square">
            <a:spAutoFit/>
          </a:bodyPr>
          <a:lstStyle/>
          <a:p>
            <a:r>
              <a:rPr lang="en-US" dirty="0" smtClean="0">
                <a:latin typeface="Cambria" panose="02040503050406030204" pitchFamily="18" charset="0"/>
                <a:ea typeface="Cambria" panose="02040503050406030204" pitchFamily="18" charset="0"/>
              </a:rPr>
              <a:t>GVHD: </a:t>
            </a:r>
          </a:p>
          <a:p>
            <a:r>
              <a:rPr lang="en-US" dirty="0" smtClean="0">
                <a:latin typeface="Cambria" panose="02040503050406030204" pitchFamily="18" charset="0"/>
                <a:ea typeface="Cambria" panose="02040503050406030204" pitchFamily="18" charset="0"/>
              </a:rPr>
              <a:t>TS.Phạm </a:t>
            </a:r>
            <a:r>
              <a:rPr lang="en-US" dirty="0" smtClean="0">
                <a:latin typeface="Cambria" panose="02040503050406030204" pitchFamily="18" charset="0"/>
                <a:ea typeface="Cambria" panose="02040503050406030204" pitchFamily="18" charset="0"/>
              </a:rPr>
              <a:t>Thị Kim Dung</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50349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Chủ đề Bảng chữ cái và</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chủ đề Động vật:</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063" y="1016868"/>
            <a:ext cx="2903934" cy="51625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2162" y="1028700"/>
            <a:ext cx="2919413" cy="5190068"/>
          </a:xfrm>
          <a:prstGeom prst="rect">
            <a:avLst/>
          </a:prstGeom>
        </p:spPr>
      </p:pic>
    </p:spTree>
    <p:extLst>
      <p:ext uri="{BB962C8B-B14F-4D97-AF65-F5344CB8AC3E}">
        <p14:creationId xmlns:p14="http://schemas.microsoft.com/office/powerpoint/2010/main" val="1542892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phát âm thanh</a:t>
            </a:r>
          </a:p>
          <a:p>
            <a:pPr>
              <a:lnSpc>
                <a:spcPct val="200000"/>
              </a:lnSpc>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v</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à hình động:</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6537" y="974726"/>
            <a:ext cx="2947987" cy="524086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717" y="973665"/>
            <a:ext cx="2948584" cy="5241926"/>
          </a:xfrm>
          <a:prstGeom prst="rect">
            <a:avLst/>
          </a:prstGeom>
        </p:spPr>
      </p:pic>
    </p:spTree>
    <p:extLst>
      <p:ext uri="{BB962C8B-B14F-4D97-AF65-F5344CB8AC3E}">
        <p14:creationId xmlns:p14="http://schemas.microsoft.com/office/powerpoint/2010/main" val="3086889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Tính năng nhận</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diện chữ viết:</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726" y="997861"/>
            <a:ext cx="2922389" cy="51953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63" y="997861"/>
            <a:ext cx="2922389" cy="5195357"/>
          </a:xfrm>
          <a:prstGeom prst="rect">
            <a:avLst/>
          </a:prstGeom>
        </p:spPr>
      </p:pic>
    </p:spTree>
    <p:extLst>
      <p:ext uri="{BB962C8B-B14F-4D97-AF65-F5344CB8AC3E}">
        <p14:creationId xmlns:p14="http://schemas.microsoft.com/office/powerpoint/2010/main" val="3276034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Tính năng nhận</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diện lời nói:</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8842" y="1000125"/>
            <a:ext cx="2903934" cy="51625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6912" y="1000125"/>
            <a:ext cx="2919413" cy="5190067"/>
          </a:xfrm>
          <a:prstGeom prst="rect">
            <a:avLst/>
          </a:prstGeom>
        </p:spPr>
      </p:pic>
    </p:spTree>
    <p:extLst>
      <p:ext uri="{BB962C8B-B14F-4D97-AF65-F5344CB8AC3E}">
        <p14:creationId xmlns:p14="http://schemas.microsoft.com/office/powerpoint/2010/main" val="283119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“Xem và</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chọn”:</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3162" y="1019174"/>
            <a:ext cx="2898577" cy="51530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5516" y="1026053"/>
            <a:ext cx="2894707" cy="5146146"/>
          </a:xfrm>
          <a:prstGeom prst="rect">
            <a:avLst/>
          </a:prstGeom>
        </p:spPr>
      </p:pic>
    </p:spTree>
    <p:extLst>
      <p:ext uri="{BB962C8B-B14F-4D97-AF65-F5344CB8AC3E}">
        <p14:creationId xmlns:p14="http://schemas.microsoft.com/office/powerpoint/2010/main" val="1672344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“Nghe</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và đoán”:</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612" y="985680"/>
            <a:ext cx="2936081" cy="52197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4538" y="985680"/>
            <a:ext cx="2968228" cy="5276850"/>
          </a:xfrm>
          <a:prstGeom prst="rect">
            <a:avLst/>
          </a:prstGeom>
        </p:spPr>
      </p:pic>
    </p:spTree>
    <p:extLst>
      <p:ext uri="{BB962C8B-B14F-4D97-AF65-F5344CB8AC3E}">
        <p14:creationId xmlns:p14="http://schemas.microsoft.com/office/powerpoint/2010/main" val="3352883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“Đoán</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hình”:</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7817" y="962025"/>
            <a:ext cx="2957513" cy="5257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9119" y="962025"/>
            <a:ext cx="2957513" cy="5257800"/>
          </a:xfrm>
          <a:prstGeom prst="rect">
            <a:avLst/>
          </a:prstGeom>
        </p:spPr>
      </p:pic>
    </p:spTree>
    <p:extLst>
      <p:ext uri="{BB962C8B-B14F-4D97-AF65-F5344CB8AC3E}">
        <p14:creationId xmlns:p14="http://schemas.microsoft.com/office/powerpoint/2010/main" val="10188904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Đổi </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ngôn ngữ:</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8842" y="971550"/>
            <a:ext cx="2952064" cy="524811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387" y="971551"/>
            <a:ext cx="2952065" cy="5248116"/>
          </a:xfrm>
          <a:prstGeom prst="rect">
            <a:avLst/>
          </a:prstGeom>
        </p:spPr>
      </p:pic>
    </p:spTree>
    <p:extLst>
      <p:ext uri="{BB962C8B-B14F-4D97-AF65-F5344CB8AC3E}">
        <p14:creationId xmlns:p14="http://schemas.microsoft.com/office/powerpoint/2010/main" val="2579566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IV. KẾT LUẬN</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3970318"/>
          </a:xfrm>
          <a:prstGeom prst="rect">
            <a:avLst/>
          </a:prstGeom>
        </p:spPr>
        <p:txBody>
          <a:bodyPr wrap="square">
            <a:spAutoFit/>
          </a:bodyPr>
          <a:lstStyle/>
          <a:p>
            <a:r>
              <a:rPr lang="en-US" dirty="0">
                <a:latin typeface="Times New Roman" panose="02020603050405020304" pitchFamily="18" charset="0"/>
                <a:ea typeface="Kozuka Mincho Pr6N B" panose="02020800000000000000" pitchFamily="18" charset="-128"/>
                <a:cs typeface="Times New Roman" panose="02020603050405020304" pitchFamily="18" charset="0"/>
              </a:rPr>
              <a:t>Ưu điểm:</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Tích hợp được những công nghệ mới vào ứng dụng</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Phần mềm có giao diện đẹp, trực quan, dễ sử dụng.</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Đáp ứng được phần nào nhu cầu học tiếng Anh cơ bản của trẻ nhỏ</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Có thể sử dụng ở phạm vi nước ngoài với tính năng đổi ngôn ngữ.</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Chủ đề từ vựng khá đa dạng và phong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phú</a:t>
            </a:r>
          </a:p>
          <a:p>
            <a:pPr marL="285750" indent="-285750">
              <a:buFont typeface="Arial" panose="020B0604020202020204" pitchFamily="34" charset="0"/>
              <a:buChar char="•"/>
            </a:pPr>
            <a:endParaRPr lang="en-US" dirty="0">
              <a:latin typeface="Times New Roman" panose="02020603050405020304" pitchFamily="18" charset="0"/>
              <a:ea typeface="Kozuka Mincho Pr6N B" panose="02020800000000000000" pitchFamily="18" charset="-128"/>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a typeface="Kozuka Mincho Pr6N B" panose="02020800000000000000" pitchFamily="18" charset="-128"/>
              <a:cs typeface="Times New Roman" panose="02020603050405020304" pitchFamily="18" charset="0"/>
            </a:endParaRPr>
          </a:p>
          <a:p>
            <a:r>
              <a:rPr lang="en-US" dirty="0">
                <a:latin typeface="Times New Roman" panose="02020603050405020304" pitchFamily="18" charset="0"/>
                <a:ea typeface="Kozuka Mincho Pr6N B" panose="02020800000000000000" pitchFamily="18" charset="-128"/>
                <a:cs typeface="Times New Roman" panose="02020603050405020304" pitchFamily="18" charset="0"/>
              </a:rPr>
              <a:t>Nhược điểm:</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Chỉ thích hợp với trẻ nhỏ và một bộ phận người dùng mới bắt đầu tiếp xúc với tiếng Anh.</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Chức năng chính là học và kiểm tra từ vựng còn ngữ pháp chưa được đề cập tới.</a:t>
            </a:r>
          </a:p>
          <a:p>
            <a:pPr>
              <a:lnSpc>
                <a:spcPct val="200000"/>
              </a:lnSpc>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384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IV. KẾT LUẬN</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1" y="1200150"/>
            <a:ext cx="9144000" cy="2585323"/>
          </a:xfrm>
          <a:prstGeom prst="rect">
            <a:avLst/>
          </a:prstGeom>
        </p:spPr>
        <p:txBody>
          <a:bodyPr wrap="square">
            <a:spAutoFit/>
          </a:bodyPr>
          <a:lstStyle/>
          <a:p>
            <a:r>
              <a:rPr lang="en-US" dirty="0">
                <a:latin typeface="Times New Roman" panose="02020603050405020304" pitchFamily="18" charset="0"/>
                <a:ea typeface="Kozuka Mincho Pr6N B" panose="02020800000000000000" pitchFamily="18" charset="-128"/>
                <a:cs typeface="Times New Roman" panose="02020603050405020304" pitchFamily="18" charset="0"/>
              </a:rPr>
              <a:t>Hướng phát triển:</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Thêm các tính năng để thích hợp với nhiều người dùng hơn. </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Thêm các chức năng về ngữ pháp để có thể học tiếng Anh một cách toàn diện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Phát triển trên các nền tảng khác như IOS hay Windows,...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Sắp tới, Google ra mắt hệ điều hành Fuchsia thay thế Android, việc đảm bảo ứng dụng hoạt động tốt trên nền tảng mới này là điều nhất thiết phải có.</a:t>
            </a:r>
          </a:p>
          <a:p>
            <a:pPr>
              <a:lnSpc>
                <a:spcPct val="200000"/>
              </a:lnSpc>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070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90114" y="344547"/>
            <a:ext cx="82295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NỘI DUNG </a:t>
            </a: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TRÌNH BÀY</a:t>
            </a:r>
            <a:endParaRPr lang="en-US" sz="3600" dirty="0"/>
          </a:p>
        </p:txBody>
      </p:sp>
      <p:sp>
        <p:nvSpPr>
          <p:cNvPr id="8" name="Rectangle 7"/>
          <p:cNvSpPr/>
          <p:nvPr/>
        </p:nvSpPr>
        <p:spPr>
          <a:xfrm>
            <a:off x="3129380" y="990878"/>
            <a:ext cx="5730535" cy="5493812"/>
          </a:xfrm>
          <a:prstGeom prst="rect">
            <a:avLst/>
          </a:prstGeom>
        </p:spPr>
        <p:txBody>
          <a:bodyPr wrap="square">
            <a:spAutoFit/>
          </a:bodyPr>
          <a:lstStyle/>
          <a:p>
            <a:pPr marL="400050" indent="-400050">
              <a:lnSpc>
                <a:spcPct val="300000"/>
              </a:lnSpc>
              <a:buFont typeface="+mj-lt"/>
              <a:buAutoNum type="romanUcPeriod"/>
            </a:pPr>
            <a:r>
              <a:rPr lang="en-US" sz="2400" dirty="0" smtClean="0">
                <a:latin typeface="Times New Roman" panose="02020603050405020304" pitchFamily="18" charset="0"/>
                <a:ea typeface="Times New Roman" panose="02020603050405020304" pitchFamily="18" charset="0"/>
              </a:rPr>
              <a:t>GIỚI THIỆU ĐỀ </a:t>
            </a:r>
            <a:r>
              <a:rPr lang="en-US" sz="2400" dirty="0" smtClean="0">
                <a:latin typeface="Times New Roman" panose="02020603050405020304" pitchFamily="18" charset="0"/>
                <a:ea typeface="Times New Roman" panose="02020603050405020304" pitchFamily="18" charset="0"/>
              </a:rPr>
              <a:t>TÀI</a:t>
            </a:r>
            <a:endParaRPr lang="en-US" sz="2400" dirty="0" smtClean="0">
              <a:latin typeface="Times New Roman" panose="02020603050405020304" pitchFamily="18" charset="0"/>
              <a:ea typeface="Times New Roman" panose="02020603050405020304" pitchFamily="18" charset="0"/>
            </a:endParaRPr>
          </a:p>
          <a:p>
            <a:pPr marL="400050" indent="-400050">
              <a:lnSpc>
                <a:spcPct val="250000"/>
              </a:lnSpc>
              <a:buFont typeface="+mj-lt"/>
              <a:buAutoNum type="romanUcPeriod"/>
            </a:pPr>
            <a:r>
              <a:rPr lang="en-US" sz="2400" dirty="0" smtClean="0">
                <a:latin typeface="Times New Roman" panose="02020603050405020304" pitchFamily="18" charset="0"/>
                <a:ea typeface="Times New Roman" panose="02020603050405020304" pitchFamily="18" charset="0"/>
              </a:rPr>
              <a:t>GIẢI PHÁP CÔNG NGHỆ</a:t>
            </a:r>
            <a:endParaRPr lang="en-US" sz="2400" dirty="0" smtClean="0">
              <a:latin typeface="Times New Roman" panose="02020603050405020304" pitchFamily="18" charset="0"/>
              <a:ea typeface="Times New Roman" panose="02020603050405020304" pitchFamily="18" charset="0"/>
            </a:endParaRPr>
          </a:p>
          <a:p>
            <a:pPr marL="400050" indent="-400050">
              <a:lnSpc>
                <a:spcPct val="250000"/>
              </a:lnSpc>
              <a:buFont typeface="+mj-lt"/>
              <a:buAutoNum type="romanUcPeriod"/>
            </a:pPr>
            <a:r>
              <a:rPr lang="en-US" sz="2400" dirty="0" smtClean="0">
                <a:latin typeface="Times New Roman" panose="02020603050405020304" pitchFamily="18" charset="0"/>
                <a:ea typeface="Times New Roman" panose="02020603050405020304" pitchFamily="18" charset="0"/>
              </a:rPr>
              <a:t>PHÁT TRIỂN ỨNG DỤNG</a:t>
            </a:r>
          </a:p>
          <a:p>
            <a:pPr marL="400050" indent="-400050">
              <a:lnSpc>
                <a:spcPct val="250000"/>
              </a:lnSpc>
              <a:buFont typeface="+mj-lt"/>
              <a:buAutoNum type="romanUcPeriod"/>
            </a:pPr>
            <a:r>
              <a:rPr lang="en-US" sz="2400" dirty="0" smtClean="0">
                <a:latin typeface="Times New Roman" panose="02020603050405020304" pitchFamily="18" charset="0"/>
                <a:ea typeface="Times New Roman" panose="02020603050405020304" pitchFamily="18" charset="0"/>
              </a:rPr>
              <a:t>KẾT </a:t>
            </a:r>
            <a:r>
              <a:rPr lang="en-US" sz="2400" dirty="0" smtClean="0">
                <a:latin typeface="Times New Roman" panose="02020603050405020304" pitchFamily="18" charset="0"/>
                <a:ea typeface="Times New Roman" panose="02020603050405020304" pitchFamily="18" charset="0"/>
              </a:rPr>
              <a:t>LUẬN</a:t>
            </a:r>
          </a:p>
          <a:p>
            <a:pPr>
              <a:lnSpc>
                <a:spcPct val="250000"/>
              </a:lnSpc>
            </a:pPr>
            <a:endParaRPr lang="en-US" dirty="0" smtClean="0">
              <a:latin typeface="Times New Roman" panose="02020603050405020304" pitchFamily="18" charset="0"/>
              <a:ea typeface="Times New Roman" panose="02020603050405020304" pitchFamily="18" charset="0"/>
            </a:endParaRPr>
          </a:p>
          <a:p>
            <a:pPr marL="400050" indent="-400050">
              <a:buFont typeface="+mj-lt"/>
              <a:buAutoNum type="romanUcPeriod"/>
            </a:pPr>
            <a:endParaRPr lang="en-US" dirty="0" smtClean="0">
              <a:latin typeface="Times New Roman" panose="02020603050405020304" pitchFamily="18" charset="0"/>
              <a:ea typeface="Times New Roman" panose="02020603050405020304" pitchFamily="18" charset="0"/>
            </a:endParaRPr>
          </a:p>
          <a:p>
            <a:pPr marL="400050" indent="-400050">
              <a:buFont typeface="+mj-lt"/>
              <a:buAutoNum type="romanUcPeriod"/>
            </a:pPr>
            <a:endParaRPr lang="en-US" dirty="0" smtClean="0">
              <a:latin typeface="Times New Roman" panose="02020603050405020304" pitchFamily="18" charset="0"/>
              <a:ea typeface="Times New Roman" panose="02020603050405020304" pitchFamily="18" charset="0"/>
            </a:endParaRPr>
          </a:p>
          <a:p>
            <a:pPr marL="400050" indent="-400050">
              <a:buFont typeface="+mj-lt"/>
              <a:buAutoNum type="romanUcPeriod"/>
            </a:pPr>
            <a:endParaRPr lang="en-US" dirty="0"/>
          </a:p>
        </p:txBody>
      </p:sp>
      <p:sp>
        <p:nvSpPr>
          <p:cNvPr id="10" name="Rectangle 9"/>
          <p:cNvSpPr/>
          <p:nvPr/>
        </p:nvSpPr>
        <p:spPr>
          <a:xfrm>
            <a:off x="1868750" y="4014900"/>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56583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51537"/>
            <a:ext cx="9144000" cy="646331"/>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Phạm vi đề tài</a:t>
            </a:r>
            <a:endParaRPr lang="en-US" sz="3600" dirty="0">
              <a:latin typeface="Times New Roman" panose="02020603050405020304" pitchFamily="18" charset="0"/>
              <a:cs typeface="Times New Roman" panose="02020603050405020304" pitchFamily="18" charset="0"/>
            </a:endParaRPr>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0" y="2006353"/>
            <a:ext cx="9019713"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Đ</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ối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tượng sử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dụng: Trẻ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em và những người lần đầu tiên tiếp xúc với tiếng Anh.</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Có thể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là người lớn tuổi sử dụng ứng dụng để dạy tiếng Anh cho con em của họ.</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Ứng dụng được viết để chạy trên nên tảng hệ điều hành Android của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Google</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a:t>
            </a:r>
            <a:endParaRPr lang="en-US" dirty="0"/>
          </a:p>
        </p:txBody>
      </p:sp>
    </p:spTree>
    <p:extLst>
      <p:ext uri="{BB962C8B-B14F-4D97-AF65-F5344CB8AC3E}">
        <p14:creationId xmlns:p14="http://schemas.microsoft.com/office/powerpoint/2010/main" val="1743932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590373" y="172660"/>
            <a:ext cx="1838965"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Mục tiêu</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0" y="1882066"/>
            <a:ext cx="9019713"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Xây dựng ứng dụng với chức năng chính phục vụ nhu cầu học tiếng Anh của một nhóm đối </a:t>
            </a:r>
            <a:r>
              <a:rPr lang="en-US" dirty="0" smtClean="0">
                <a:latin typeface="Times New Roman" panose="02020603050405020304" pitchFamily="18" charset="0"/>
                <a:cs typeface="Times New Roman" panose="02020603050405020304" pitchFamily="18" charset="0"/>
              </a:rPr>
              <a:t>tượng.</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Nắm </a:t>
            </a:r>
            <a:r>
              <a:rPr lang="en-US" dirty="0">
                <a:latin typeface="Times New Roman" panose="02020603050405020304" pitchFamily="18" charset="0"/>
                <a:cs typeface="Times New Roman" panose="02020603050405020304" pitchFamily="18" charset="0"/>
              </a:rPr>
              <a:t>bắt được kiến thức và cách thức xây dựng một ứng dụng trên nền tảng hệ điều hành </a:t>
            </a:r>
            <a:r>
              <a:rPr lang="en-US" dirty="0" smtClean="0">
                <a:latin typeface="Times New Roman" panose="02020603050405020304" pitchFamily="18" charset="0"/>
                <a:cs typeface="Times New Roman" panose="02020603050405020304" pitchFamily="18" charset="0"/>
              </a:rPr>
              <a:t>Android.</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Tạo ra được một ứng dụng dễ sử dụng, hiệu quả trên nền tảng hệ điều hành Android và dùng được trên nhiều thiết bị khác nhau</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Ứng dụng được thiết kế ra có giao diện trực quan và dễ sử dụng.</a:t>
            </a:r>
          </a:p>
          <a:p>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90465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51537"/>
            <a:ext cx="9144000" cy="646331"/>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Công cụ triển khai</a:t>
            </a:r>
            <a:endParaRPr lang="en-US" sz="3600" dirty="0">
              <a:latin typeface="Times New Roman" panose="02020603050405020304" pitchFamily="18" charset="0"/>
              <a:cs typeface="Times New Roman" panose="02020603050405020304" pitchFamily="18" charset="0"/>
            </a:endParaRPr>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443883" y="1951672"/>
            <a:ext cx="9019713"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Ứng dụng được viết bằng ngôn ngữ Java và XML trên nền tảng Andoid.</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Môi trường phát triển:</a:t>
            </a:r>
          </a:p>
          <a:p>
            <a:r>
              <a:rPr lang="en-US" dirty="0" smtClean="0">
                <a:latin typeface="Times New Roman" panose="02020603050405020304" pitchFamily="18" charset="0"/>
                <a:cs typeface="Times New Roman" panose="02020603050405020304" pitchFamily="18" charset="0"/>
              </a:rPr>
              <a:t>      + Android Studio cho phía những người phát triển ứng dụng</a:t>
            </a:r>
          </a:p>
          <a:p>
            <a:r>
              <a:rPr lang="en-US" dirty="0" smtClean="0">
                <a:latin typeface="Times New Roman" panose="02020603050405020304" pitchFamily="18" charset="0"/>
                <a:cs typeface="Times New Roman" panose="02020603050405020304" pitchFamily="18" charset="0"/>
              </a:rPr>
              <a:t>      + Thư viện Android SDK</a:t>
            </a:r>
          </a:p>
          <a:p>
            <a:r>
              <a:rPr lang="en-US" dirty="0" smtClean="0">
                <a:latin typeface="Times New Roman" panose="02020603050405020304" pitchFamily="18" charset="0"/>
                <a:cs typeface="Times New Roman" panose="02020603050405020304" pitchFamily="18" charset="0"/>
              </a:rPr>
              <a:t>      + Máy ảo Android Virtual Device và Smartphone chạy hệ điều hành Android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524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579004" y="195055"/>
            <a:ext cx="3781805"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Công nghệ sử dụng</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292964" y="1642369"/>
            <a:ext cx="8353887" cy="3139321"/>
          </a:xfrm>
          <a:prstGeom prst="rect">
            <a:avLst/>
          </a:prstGeom>
          <a:noFill/>
        </p:spPr>
        <p:txBody>
          <a:bodyPr wrap="square" rtlCol="0">
            <a:spAutoFit/>
          </a:bodyPr>
          <a:lstStyle/>
          <a:p>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Sử dụng nền tảng là hệ điều hành Android</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Ứng dụng công nghệ Google Cloud Speech để nhận diện lời nói đầu vào của người sử dụng trong tính năng “Bé tập đọc”.</a:t>
            </a:r>
          </a:p>
          <a:p>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Sử dụng thư viện </a:t>
            </a:r>
            <a:r>
              <a:rPr lang="en-US" dirty="0">
                <a:latin typeface="Times New Roman" panose="02020603050405020304" pitchFamily="18" charset="0"/>
                <a:cs typeface="Times New Roman" panose="02020603050405020304" pitchFamily="18" charset="0"/>
              </a:rPr>
              <a:t>TESSERACT </a:t>
            </a:r>
            <a:r>
              <a:rPr lang="en-US" dirty="0" smtClean="0">
                <a:latin typeface="Times New Roman" panose="02020603050405020304" pitchFamily="18" charset="0"/>
                <a:cs typeface="Times New Roman" panose="02020603050405020304" pitchFamily="18" charset="0"/>
              </a:rPr>
              <a:t>OCR dựa trên thuật toán Markov Ẩn để nhận dạng chữ viết tay do người dùng vẽ trên màn hình ở tính năng tập viết.</a:t>
            </a:r>
          </a:p>
          <a:p>
            <a:r>
              <a:rPr lang="en-US" dirty="0" smtClean="0">
                <a:latin typeface="Times New Roman" panose="02020603050405020304" pitchFamily="18" charset="0"/>
                <a:cs typeface="Times New Roman" panose="02020603050405020304" pitchFamily="18" charset="0"/>
              </a:rPr>
              <a:t>- Ngoài ra, ứng dụng còn sử dụng một vài kỹ thuật như Animation Scale giúp phát hoạt ảnh một cách mượt mà và save app setting lưu lại trạng thái người dùng.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41002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145615" y="220625"/>
            <a:ext cx="3781805"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Công nghệ sử dụng</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06533" y="2077374"/>
            <a:ext cx="8353887" cy="2462213"/>
          </a:xfrm>
          <a:prstGeom prst="rect">
            <a:avLst/>
          </a:prstGeom>
          <a:noFill/>
        </p:spPr>
        <p:txBody>
          <a:bodyPr wrap="square" rtlCol="0">
            <a:spAutoFit/>
          </a:bodyPr>
          <a:lstStyle/>
          <a:p>
            <a:r>
              <a:rPr lang="en-US" sz="2800" b="1" dirty="0" smtClean="0">
                <a:latin typeface="Times New Roman" panose="02020603050405020304" pitchFamily="18" charset="0"/>
                <a:ea typeface="Kozuka Mincho Pr6N B" panose="02020800000000000000" pitchFamily="18" charset="-128"/>
                <a:cs typeface="Times New Roman" panose="02020603050405020304" pitchFamily="18" charset="0"/>
              </a:rPr>
              <a:t>Hệ điều hành Android:</a:t>
            </a:r>
            <a:endParaRPr lang="en-US"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Được phát triển trên nền tảng Linux dành cho các thiết bị di động.</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Andoid có mã nguồn mở - Lập trình viên thoải mái phát triển theo ý thích</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Hỗ trợ nhiều kết nối di động và cảm biến giúp trải nghiệm người dùng được nâng cao.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5418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145615" y="220625"/>
            <a:ext cx="3781805"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Công nghệ sử dụng</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06533" y="2077374"/>
            <a:ext cx="8353887" cy="3016210"/>
          </a:xfrm>
          <a:prstGeom prst="rect">
            <a:avLst/>
          </a:prstGeom>
          <a:noFill/>
        </p:spPr>
        <p:txBody>
          <a:bodyPr wrap="square" rtlCol="0">
            <a:spAutoFit/>
          </a:bodyPr>
          <a:lstStyle/>
          <a:p>
            <a:r>
              <a:rPr lang="en-US" sz="2800" b="1" dirty="0">
                <a:latin typeface="Times New Roman" panose="02020603050405020304" pitchFamily="18" charset="0"/>
                <a:ea typeface="Kozuka Mincho Pr6N B" panose="02020800000000000000" pitchFamily="18" charset="-128"/>
                <a:cs typeface="Times New Roman" panose="02020603050405020304" pitchFamily="18" charset="0"/>
              </a:rPr>
              <a:t>Google Cloud </a:t>
            </a:r>
            <a:r>
              <a:rPr lang="en-US" sz="2800" b="1" dirty="0" smtClean="0">
                <a:latin typeface="Times New Roman" panose="02020603050405020304" pitchFamily="18" charset="0"/>
                <a:ea typeface="Kozuka Mincho Pr6N B" panose="02020800000000000000" pitchFamily="18" charset="-128"/>
                <a:cs typeface="Times New Roman" panose="02020603050405020304" pitchFamily="18" charset="0"/>
              </a:rPr>
              <a:t>Speech:</a:t>
            </a:r>
            <a:endParaRPr lang="en-US"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Là một sản phẩm AI &amp; Machine Learning của Google.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Nhận dạng giọng nói cực kỳ mạnh mẽ với 120 ngôn ngữ trên thế giới.</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Có thể xử lý âm thanh theo thời gian thực – tức người dùng nói vào micro và được hệ thống nhận dạng và trả kết quả trực tiếp.</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Xử lý được âm thanh ồn ào từ nhiều môi trường.</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Là giải pháp nhận diện giọng nói gần như chính xác nhất thế giới theo Wikipedia.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559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Công nghệ sử dụng</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06533" y="2077374"/>
            <a:ext cx="8353887" cy="2954655"/>
          </a:xfrm>
          <a:prstGeom prst="rect">
            <a:avLst/>
          </a:prstGeom>
          <a:noFill/>
        </p:spPr>
        <p:txBody>
          <a:bodyPr wrap="square" rtlCol="0">
            <a:spAutoFit/>
          </a:bodyPr>
          <a:lstStyle/>
          <a:p>
            <a:r>
              <a:rPr lang="en-US" sz="2400" b="1" dirty="0">
                <a:latin typeface="Times New Roman" panose="02020603050405020304" pitchFamily="18" charset="0"/>
                <a:ea typeface="Kozuka Mincho Pr6N B" panose="02020800000000000000" pitchFamily="18" charset="-128"/>
                <a:cs typeface="Times New Roman" panose="02020603050405020304" pitchFamily="18" charset="0"/>
              </a:rPr>
              <a:t>Tesseract </a:t>
            </a:r>
            <a:r>
              <a:rPr lang="en-US" sz="2400" b="1" dirty="0" smtClean="0">
                <a:latin typeface="Times New Roman" panose="02020603050405020304" pitchFamily="18" charset="0"/>
                <a:ea typeface="Kozuka Mincho Pr6N B" panose="02020800000000000000" pitchFamily="18" charset="-128"/>
                <a:cs typeface="Times New Roman" panose="02020603050405020304" pitchFamily="18" charset="0"/>
              </a:rPr>
              <a:t>OCR:</a:t>
            </a:r>
            <a:endParaRPr lang="en-US" sz="2400" b="1" dirty="0"/>
          </a:p>
          <a:p>
            <a:endParaRPr lang="en-US" dirty="0" smtClean="0">
              <a:latin typeface="Times New Roman" panose="02020603050405020304" pitchFamily="18" charset="0"/>
              <a:cs typeface="Times New Roman" panose="02020603050405020304" pitchFamily="18" charset="0"/>
            </a:endParaRPr>
          </a:p>
          <a:p>
            <a:endParaRPr lang="en-US" dirty="0"/>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OCR - Optical Character Recognition tạm dịch là nhận dạng kí tự quang học, nôm na hiểu thì đây là kỹ thuật giúp nhận dạng các ký tự trên một bức </a:t>
            </a:r>
            <a:r>
              <a:rPr lang="en-US" dirty="0" smtClean="0">
                <a:latin typeface="Times New Roman" panose="02020603050405020304" pitchFamily="18" charset="0"/>
                <a:cs typeface="Times New Roman" panose="02020603050405020304" pitchFamily="18" charset="0"/>
              </a:rPr>
              <a:t>ảnh.</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Thư viện </a:t>
            </a:r>
            <a:r>
              <a:rPr lang="en-US" dirty="0">
                <a:latin typeface="Times New Roman" panose="02020603050405020304" pitchFamily="18" charset="0"/>
                <a:ea typeface="Kozuka Mincho Pr6N B" panose="02020800000000000000" pitchFamily="18" charset="-128"/>
                <a:cs typeface="Times New Roman" panose="02020603050405020304" pitchFamily="18" charset="0"/>
              </a:rPr>
              <a:t>Tesseract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ORC được xây dựng dựa trên thuật toán mô hình Markov ẩn giúp nhận biết chữ viết tay một cách chính xác.</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Được phát triển mạnh mẽ bởi Google có thể nhận dạng tới hơn 60 ngôn ngữ khác nhau</a:t>
            </a:r>
            <a:endParaRPr lang="en-US" dirty="0"/>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12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Phát triển ứng dụng</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24289" y="1316981"/>
            <a:ext cx="8353887" cy="738664"/>
          </a:xfrm>
          <a:prstGeom prst="rect">
            <a:avLst/>
          </a:prstGeom>
          <a:noFill/>
        </p:spPr>
        <p:txBody>
          <a:bodyPr wrap="square" rtlCol="0">
            <a:spAutoFit/>
          </a:bodyPr>
          <a:lstStyle/>
          <a:p>
            <a:r>
              <a:rPr lang="en-US" sz="2400" b="1" dirty="0" smtClean="0">
                <a:latin typeface="Times New Roman" panose="02020603050405020304" pitchFamily="18" charset="0"/>
                <a:ea typeface="Kozuka Mincho Pr6N B" panose="02020800000000000000" pitchFamily="18" charset="-128"/>
                <a:cs typeface="Times New Roman" panose="02020603050405020304" pitchFamily="18" charset="0"/>
              </a:rPr>
              <a:t>Use Case tổng quan:</a:t>
            </a:r>
            <a:endParaRPr lang="en-US" dirty="0"/>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70" y="1811044"/>
            <a:ext cx="8210991" cy="4111335"/>
          </a:xfrm>
          <a:prstGeom prst="rect">
            <a:avLst/>
          </a:prstGeom>
        </p:spPr>
      </p:pic>
    </p:spTree>
    <p:extLst>
      <p:ext uri="{BB962C8B-B14F-4D97-AF65-F5344CB8AC3E}">
        <p14:creationId xmlns:p14="http://schemas.microsoft.com/office/powerpoint/2010/main" val="4177888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24289" y="1316981"/>
            <a:ext cx="8353887"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Xây dựng thành công ứng dụng Android với các chức năng chính xoay quanh việc học tiếng Anh</a:t>
            </a:r>
            <a:endParaRPr lang="en-US" dirty="0">
              <a:latin typeface="Times New Roman" panose="02020603050405020304" pitchFamily="18" charset="0"/>
              <a:cs typeface="Times New Roman" panose="02020603050405020304" pitchFamily="18" charset="0"/>
            </a:endParaRPr>
          </a:p>
        </p:txBody>
      </p:sp>
      <p:pic>
        <p:nvPicPr>
          <p:cNvPr id="1026" name="Picture 2" descr="Screenshot_15419632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908" y="1827900"/>
            <a:ext cx="2502636" cy="461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660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254" y="1024792"/>
            <a:ext cx="2496984" cy="4439083"/>
          </a:xfrm>
          <a:prstGeom prst="rect">
            <a:avLst/>
          </a:prstGeom>
        </p:spPr>
      </p:pic>
      <p:sp>
        <p:nvSpPr>
          <p:cNvPr id="8" name="TextBox 7"/>
          <p:cNvSpPr txBox="1"/>
          <p:nvPr/>
        </p:nvSpPr>
        <p:spPr>
          <a:xfrm>
            <a:off x="2059755" y="5834981"/>
            <a:ext cx="4583562" cy="369332"/>
          </a:xfrm>
          <a:prstGeom prst="rect">
            <a:avLst/>
          </a:prstGeom>
          <a:noFill/>
        </p:spPr>
        <p:txBody>
          <a:bodyPr wrap="none" rtlCol="0">
            <a:spAutoFit/>
          </a:bodyPr>
          <a:lstStyle/>
          <a:p>
            <a:r>
              <a:rPr lang="en-US" dirty="0" smtClean="0"/>
              <a:t>Nhóm các chức năng trong giao diện “Bắt đầu”</a:t>
            </a:r>
            <a:endParaRPr lang="en-US" dirty="0"/>
          </a:p>
        </p:txBody>
      </p:sp>
    </p:spTree>
    <p:extLst>
      <p:ext uri="{BB962C8B-B14F-4D97-AF65-F5344CB8AC3E}">
        <p14:creationId xmlns:p14="http://schemas.microsoft.com/office/powerpoint/2010/main" val="464343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 GIỚI THIỆU ĐỀ TÀI</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4" name="Rectangle 3"/>
          <p:cNvSpPr/>
          <p:nvPr/>
        </p:nvSpPr>
        <p:spPr>
          <a:xfrm>
            <a:off x="159798" y="1113425"/>
            <a:ext cx="8984202" cy="4801314"/>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    Tiếng </a:t>
            </a:r>
            <a:r>
              <a:rPr lang="en-US" b="1" dirty="0">
                <a:latin typeface="Arial" panose="020B0604020202020204" pitchFamily="34" charset="0"/>
                <a:cs typeface="Arial" panose="020B0604020202020204" pitchFamily="34" charset="0"/>
              </a:rPr>
              <a:t>Anh</a:t>
            </a:r>
            <a:r>
              <a:rPr lang="en-US" b="1"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ea typeface="Times New Roman" panose="0202060305040502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dirty="0" smtClean="0">
                <a:latin typeface="Arial" panose="020B0604020202020204" pitchFamily="34" charset="0"/>
                <a:ea typeface="Times New Roman" panose="02020603050405020304" pitchFamily="18" charset="0"/>
                <a:cs typeface="Arial" panose="020B0604020202020204" pitchFamily="34" charset="0"/>
              </a:rPr>
              <a:t>Là ngôn </a:t>
            </a:r>
            <a:r>
              <a:rPr lang="en-US" dirty="0">
                <a:latin typeface="Arial" panose="020B0604020202020204" pitchFamily="34" charset="0"/>
                <a:ea typeface="Times New Roman" panose="02020603050405020304" pitchFamily="18" charset="0"/>
                <a:cs typeface="Arial" panose="020B0604020202020204" pitchFamily="34" charset="0"/>
              </a:rPr>
              <a:t>ngữ quốc tế số một trên thế giới</a:t>
            </a:r>
            <a:r>
              <a:rPr lang="en-US" dirty="0" smtClean="0">
                <a:latin typeface="Arial" panose="020B0604020202020204" pitchFamily="34" charset="0"/>
                <a:ea typeface="Times New Roman" panose="02020603050405020304" pitchFamily="18" charset="0"/>
                <a:cs typeface="Arial" panose="020B0604020202020204" pitchFamily="34" charset="0"/>
              </a:rPr>
              <a:t>.</a:t>
            </a:r>
          </a:p>
          <a:p>
            <a:pPr marL="285750" indent="-285750">
              <a:lnSpc>
                <a:spcPct val="150000"/>
              </a:lnSpc>
              <a:buFont typeface="Wingdings" panose="05000000000000000000" pitchFamily="2" charset="2"/>
              <a:buChar char="v"/>
            </a:pPr>
            <a:r>
              <a:rPr lang="en-US" dirty="0" smtClean="0">
                <a:latin typeface="Arial" panose="020B0604020202020204" pitchFamily="34" charset="0"/>
                <a:ea typeface="Times New Roman" panose="02020603050405020304" pitchFamily="18" charset="0"/>
                <a:cs typeface="Arial" panose="020B0604020202020204" pitchFamily="34" charset="0"/>
              </a:rPr>
              <a:t>Ngôn </a:t>
            </a:r>
            <a:r>
              <a:rPr lang="en-US" dirty="0">
                <a:latin typeface="Arial" panose="020B0604020202020204" pitchFamily="34" charset="0"/>
                <a:ea typeface="Times New Roman" panose="02020603050405020304" pitchFamily="18" charset="0"/>
                <a:cs typeface="Arial" panose="020B0604020202020204" pitchFamily="34" charset="0"/>
              </a:rPr>
              <a:t>ngữ thứ hai không thể thiếu nếu muốn có một công việc với mức thu nhập từ khá trở </a:t>
            </a:r>
            <a:r>
              <a:rPr lang="en-US" dirty="0" smtClean="0">
                <a:latin typeface="Arial" panose="020B0604020202020204" pitchFamily="34" charset="0"/>
                <a:ea typeface="Times New Roman" panose="02020603050405020304" pitchFamily="18" charset="0"/>
                <a:cs typeface="Arial" panose="020B0604020202020204" pitchFamily="34" charset="0"/>
              </a:rPr>
              <a:t>lên tại Việt Nam. </a:t>
            </a:r>
          </a:p>
          <a:p>
            <a:endParaRPr lang="en-US"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    Thực </a:t>
            </a:r>
            <a:r>
              <a:rPr lang="en-US" b="1" dirty="0">
                <a:latin typeface="Arial" panose="020B0604020202020204" pitchFamily="34" charset="0"/>
                <a:cs typeface="Arial" panose="020B0604020202020204" pitchFamily="34" charset="0"/>
              </a:rPr>
              <a:t>trạng ngành di động</a:t>
            </a:r>
            <a:r>
              <a:rPr lang="en-US" b="1" dirty="0" smtClean="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v"/>
            </a:pPr>
            <a:r>
              <a:rPr lang="en-US" dirty="0">
                <a:latin typeface="Arial" panose="020B0604020202020204" pitchFamily="34" charset="0"/>
                <a:ea typeface="Kozuka Mincho Pr6N B" panose="02020800000000000000" pitchFamily="18" charset="-128"/>
                <a:cs typeface="Arial" panose="020B0604020202020204" pitchFamily="34" charset="0"/>
              </a:rPr>
              <a:t>Điện thoại di động là thứ không thể thiếu .</a:t>
            </a:r>
          </a:p>
          <a:p>
            <a:pPr marL="285750" indent="-285750">
              <a:lnSpc>
                <a:spcPct val="150000"/>
              </a:lnSpc>
              <a:buFont typeface="Wingdings" panose="05000000000000000000" pitchFamily="2" charset="2"/>
              <a:buChar char="v"/>
            </a:pPr>
            <a:r>
              <a:rPr lang="en-US" dirty="0">
                <a:latin typeface="Arial" panose="020B0604020202020204" pitchFamily="34" charset="0"/>
                <a:ea typeface="Kozuka Mincho Pr6N B" panose="02020800000000000000" pitchFamily="18" charset="-128"/>
                <a:cs typeface="Arial" panose="020B0604020202020204" pitchFamily="34" charset="0"/>
              </a:rPr>
              <a:t>Ở Việt Nam, số người sử dụng SmartPhone chiếm 54% tổng dân số và 75% trong số đó là Smartphone chạy hệ điều hành Android</a:t>
            </a:r>
          </a:p>
          <a:p>
            <a:pPr marL="285750" indent="-285750">
              <a:lnSpc>
                <a:spcPct val="150000"/>
              </a:lnSpc>
              <a:buFont typeface="Wingdings" panose="05000000000000000000" pitchFamily="2" charset="2"/>
              <a:buChar char="v"/>
            </a:pPr>
            <a:r>
              <a:rPr lang="en-US" dirty="0">
                <a:latin typeface="Arial" panose="020B0604020202020204" pitchFamily="34" charset="0"/>
                <a:ea typeface="Kozuka Mincho Pr6N B" panose="02020800000000000000" pitchFamily="18" charset="-128"/>
                <a:cs typeface="Arial" panose="020B0604020202020204" pitchFamily="34" charset="0"/>
              </a:rPr>
              <a:t>Là hệ điều hành di động phổ biến nhất thế giới tính từ 2010 tới nay.</a:t>
            </a:r>
          </a:p>
          <a:p>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Times New Roman" panose="02020603050405020304" pitchFamily="18" charset="0"/>
              <a:cs typeface="Arial" panose="020B0604020202020204" pitchFamily="34" charset="0"/>
            </a:endParaRPr>
          </a:p>
          <a:p>
            <a:r>
              <a:rPr lang="en-US" dirty="0" smtClean="0">
                <a:latin typeface="Times New Roman" panose="02020603050405020304" pitchFamily="18" charset="0"/>
                <a:ea typeface="Times New Roman" panose="02020603050405020304" pitchFamily="18" charset="0"/>
              </a:rPr>
              <a:t> </a:t>
            </a:r>
            <a:endParaRPr lang="en-US" dirty="0"/>
          </a:p>
        </p:txBody>
      </p:sp>
      <p:sp>
        <p:nvSpPr>
          <p:cNvPr id="9" name="Right Arrow 8"/>
          <p:cNvSpPr/>
          <p:nvPr/>
        </p:nvSpPr>
        <p:spPr>
          <a:xfrm>
            <a:off x="159798" y="5408213"/>
            <a:ext cx="861133" cy="65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67413" y="5589943"/>
            <a:ext cx="7830105" cy="369332"/>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Ra đời ứng dụng học tiếng Anh trên nền tảng Android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00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80">
                                          <p:stCondLst>
                                            <p:cond delay="0"/>
                                          </p:stCondLst>
                                        </p:cTn>
                                        <p:tgtEl>
                                          <p:spTgt spid="9"/>
                                        </p:tgtEl>
                                      </p:cBhvr>
                                    </p:animEffect>
                                    <p:anim calcmode="lin" valueType="num">
                                      <p:cBhvr>
                                        <p:cTn id="5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2" dur="26">
                                          <p:stCondLst>
                                            <p:cond delay="650"/>
                                          </p:stCondLst>
                                        </p:cTn>
                                        <p:tgtEl>
                                          <p:spTgt spid="9"/>
                                        </p:tgtEl>
                                      </p:cBhvr>
                                      <p:to x="100000" y="60000"/>
                                    </p:animScale>
                                    <p:animScale>
                                      <p:cBhvr>
                                        <p:cTn id="63" dur="166" decel="50000">
                                          <p:stCondLst>
                                            <p:cond delay="676"/>
                                          </p:stCondLst>
                                        </p:cTn>
                                        <p:tgtEl>
                                          <p:spTgt spid="9"/>
                                        </p:tgtEl>
                                      </p:cBhvr>
                                      <p:to x="100000" y="100000"/>
                                    </p:animScale>
                                    <p:animScale>
                                      <p:cBhvr>
                                        <p:cTn id="64" dur="26">
                                          <p:stCondLst>
                                            <p:cond delay="1312"/>
                                          </p:stCondLst>
                                        </p:cTn>
                                        <p:tgtEl>
                                          <p:spTgt spid="9"/>
                                        </p:tgtEl>
                                      </p:cBhvr>
                                      <p:to x="100000" y="80000"/>
                                    </p:animScale>
                                    <p:animScale>
                                      <p:cBhvr>
                                        <p:cTn id="65" dur="166" decel="50000">
                                          <p:stCondLst>
                                            <p:cond delay="1338"/>
                                          </p:stCondLst>
                                        </p:cTn>
                                        <p:tgtEl>
                                          <p:spTgt spid="9"/>
                                        </p:tgtEl>
                                      </p:cBhvr>
                                      <p:to x="100000" y="100000"/>
                                    </p:animScale>
                                    <p:animScale>
                                      <p:cBhvr>
                                        <p:cTn id="66" dur="26">
                                          <p:stCondLst>
                                            <p:cond delay="1642"/>
                                          </p:stCondLst>
                                        </p:cTn>
                                        <p:tgtEl>
                                          <p:spTgt spid="9"/>
                                        </p:tgtEl>
                                      </p:cBhvr>
                                      <p:to x="100000" y="90000"/>
                                    </p:animScale>
                                    <p:animScale>
                                      <p:cBhvr>
                                        <p:cTn id="67" dur="166" decel="50000">
                                          <p:stCondLst>
                                            <p:cond delay="1668"/>
                                          </p:stCondLst>
                                        </p:cTn>
                                        <p:tgtEl>
                                          <p:spTgt spid="9"/>
                                        </p:tgtEl>
                                      </p:cBhvr>
                                      <p:to x="100000" y="100000"/>
                                    </p:animScale>
                                    <p:animScale>
                                      <p:cBhvr>
                                        <p:cTn id="68" dur="26">
                                          <p:stCondLst>
                                            <p:cond delay="1808"/>
                                          </p:stCondLst>
                                        </p:cTn>
                                        <p:tgtEl>
                                          <p:spTgt spid="9"/>
                                        </p:tgtEl>
                                      </p:cBhvr>
                                      <p:to x="100000" y="95000"/>
                                    </p:animScale>
                                    <p:animScale>
                                      <p:cBhvr>
                                        <p:cTn id="69" dur="166" decel="50000">
                                          <p:stCondLst>
                                            <p:cond delay="1834"/>
                                          </p:stCondLst>
                                        </p:cTn>
                                        <p:tgtEl>
                                          <p:spTgt spid="9"/>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barn(inVertical)">
                                      <p:cBhvr>
                                        <p:cTn id="7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254" y="1024792"/>
            <a:ext cx="2496984" cy="4439083"/>
          </a:xfrm>
          <a:prstGeom prst="rect">
            <a:avLst/>
          </a:prstGeom>
        </p:spPr>
      </p:pic>
      <p:sp>
        <p:nvSpPr>
          <p:cNvPr id="8" name="TextBox 7"/>
          <p:cNvSpPr txBox="1"/>
          <p:nvPr/>
        </p:nvSpPr>
        <p:spPr>
          <a:xfrm>
            <a:off x="2059755" y="5834981"/>
            <a:ext cx="4583562" cy="369332"/>
          </a:xfrm>
          <a:prstGeom prst="rect">
            <a:avLst/>
          </a:prstGeom>
          <a:noFill/>
        </p:spPr>
        <p:txBody>
          <a:bodyPr wrap="none" rtlCol="0">
            <a:spAutoFit/>
          </a:bodyPr>
          <a:lstStyle/>
          <a:p>
            <a:r>
              <a:rPr lang="en-US" dirty="0" smtClean="0"/>
              <a:t>Nhóm các chức năng trong giao diện “Bắt đầu”</a:t>
            </a:r>
            <a:endParaRPr lang="en-US" dirty="0"/>
          </a:p>
        </p:txBody>
      </p:sp>
    </p:spTree>
    <p:extLst>
      <p:ext uri="{BB962C8B-B14F-4D97-AF65-F5344CB8AC3E}">
        <p14:creationId xmlns:p14="http://schemas.microsoft.com/office/powerpoint/2010/main" val="1416811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2908084" y="5914879"/>
            <a:ext cx="3327834" cy="369332"/>
          </a:xfrm>
          <a:prstGeom prst="rect">
            <a:avLst/>
          </a:prstGeom>
          <a:noFill/>
        </p:spPr>
        <p:txBody>
          <a:bodyPr wrap="none" rtlCol="0">
            <a:spAutoFit/>
          </a:bodyPr>
          <a:lstStyle/>
          <a:p>
            <a:pPr algn="ctr"/>
            <a:r>
              <a:rPr lang="en-US" dirty="0" smtClean="0"/>
              <a:t>Chức năng nhận diện chữ viết tay</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5534" y="1149658"/>
            <a:ext cx="2564259" cy="4558683"/>
          </a:xfrm>
          <a:prstGeom prst="rect">
            <a:avLst/>
          </a:prstGeom>
        </p:spPr>
      </p:pic>
    </p:spTree>
    <p:extLst>
      <p:ext uri="{BB962C8B-B14F-4D97-AF65-F5344CB8AC3E}">
        <p14:creationId xmlns:p14="http://schemas.microsoft.com/office/powerpoint/2010/main" val="2028917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3162805" y="5914879"/>
            <a:ext cx="2818400" cy="369332"/>
          </a:xfrm>
          <a:prstGeom prst="rect">
            <a:avLst/>
          </a:prstGeom>
          <a:noFill/>
        </p:spPr>
        <p:txBody>
          <a:bodyPr wrap="none" rtlCol="0">
            <a:spAutoFit/>
          </a:bodyPr>
          <a:lstStyle/>
          <a:p>
            <a:pPr algn="ctr"/>
            <a:r>
              <a:rPr lang="en-US" dirty="0" smtClean="0"/>
              <a:t>Chức năng nhận diện lời nói</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654" y="992078"/>
            <a:ext cx="2698694" cy="4797678"/>
          </a:xfrm>
          <a:prstGeom prst="rect">
            <a:avLst/>
          </a:prstGeom>
        </p:spPr>
      </p:pic>
    </p:spTree>
    <p:extLst>
      <p:ext uri="{BB962C8B-B14F-4D97-AF65-F5344CB8AC3E}">
        <p14:creationId xmlns:p14="http://schemas.microsoft.com/office/powerpoint/2010/main" val="732406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 y="220625"/>
            <a:ext cx="9144000"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quả đạt được</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2165008" y="5914879"/>
            <a:ext cx="4814010" cy="369332"/>
          </a:xfrm>
          <a:prstGeom prst="rect">
            <a:avLst/>
          </a:prstGeom>
          <a:noFill/>
        </p:spPr>
        <p:txBody>
          <a:bodyPr wrap="none" rtlCol="0">
            <a:spAutoFit/>
          </a:bodyPr>
          <a:lstStyle/>
          <a:p>
            <a:pPr algn="ctr"/>
            <a:r>
              <a:rPr lang="en-US" dirty="0" smtClean="0"/>
              <a:t>Ôn lại kiến thức đã học với chức năng làm bài tập</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511" y="1078517"/>
            <a:ext cx="2647772" cy="4707151"/>
          </a:xfrm>
          <a:prstGeom prst="rect">
            <a:avLst/>
          </a:prstGeom>
        </p:spPr>
      </p:pic>
    </p:spTree>
    <p:extLst>
      <p:ext uri="{BB962C8B-B14F-4D97-AF65-F5344CB8AC3E}">
        <p14:creationId xmlns:p14="http://schemas.microsoft.com/office/powerpoint/2010/main" val="1700426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626408" y="261437"/>
            <a:ext cx="1915909"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Kết Luận</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124287" y="1397674"/>
            <a:ext cx="9019713" cy="4801314"/>
          </a:xfrm>
          <a:prstGeom prst="rect">
            <a:avLst/>
          </a:prstGeom>
          <a:noFill/>
        </p:spPr>
        <p:txBody>
          <a:bodyPr wrap="square" rtlCol="0">
            <a:spAutoFit/>
          </a:bodyPr>
          <a:lstStyle/>
          <a:p>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Ưu điểm</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a:t>
            </a:r>
            <a:endParaRPr lang="en-US" dirty="0" smtClean="0">
              <a:latin typeface="Times New Roman" panose="02020603050405020304" pitchFamily="18" charset="0"/>
              <a:ea typeface="Kozuka Mincho Pr6N B" panose="02020800000000000000" pitchFamily="18" charset="-128"/>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Tích hợp được những công nghệ mới vào ứng dụng</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Phần mềm có giao diện đẹp, trực quan, dễ sử dụng.</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Đáp ứng được phần nào nhu cầu học tiếng Anh cơ bản của trẻ nhỏ</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Có thể sử dụng ở phạm vi nước ngoài với tính năng đổi ngôn ngữ.</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Chủ đề từ vựng khá đa dạng và phong </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phú</a:t>
            </a:r>
            <a:endParaRPr lang="en-US" dirty="0" smtClean="0">
              <a:latin typeface="Times New Roman" panose="02020603050405020304" pitchFamily="18" charset="0"/>
              <a:ea typeface="Kozuka Mincho Pr6N B" panose="02020800000000000000" pitchFamily="18" charset="-128"/>
              <a:cs typeface="Times New Roman" panose="02020603050405020304" pitchFamily="18" charset="0"/>
            </a:endParaRPr>
          </a:p>
          <a:p>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Nhược điểm</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a:t>
            </a:r>
            <a:endParaRPr lang="en-US" dirty="0">
              <a:latin typeface="Times New Roman" panose="02020603050405020304" pitchFamily="18" charset="0"/>
              <a:ea typeface="Kozuka Mincho Pr6N B" panose="02020800000000000000" pitchFamily="18" charset="-128"/>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Chỉ thích hợp với trẻ nhỏ và một bộ phận người dùng mới bắt đầu tiếp xúc với tiếng Anh.</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Chức năng chính là học và kiểm tra từ vựng còn ngữ pháp chưa được đề cập tới</a:t>
            </a: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a:t>
            </a:r>
          </a:p>
          <a:p>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Hướng phát triển:</a:t>
            </a:r>
            <a:endParaRPr lang="en-US" dirty="0" smtClean="0">
              <a:latin typeface="Times New Roman" panose="02020603050405020304" pitchFamily="18" charset="0"/>
              <a:ea typeface="Kozuka Mincho Pr6N B" panose="02020800000000000000" pitchFamily="18" charset="-128"/>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Thêm các tính năng để thích hợp với nhiều người dùng hơn. </a:t>
            </a:r>
          </a:p>
          <a:p>
            <a:pPr marL="285750" indent="-285750">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Thêm các chức năng về ngữ pháp để có thể học tiếng Anh một cách toàn diện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Phát triển trên các nền tảng khác như IOS hay Windows,...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Sắp tới, Google ra mắt hệ điều hành Fuchsia thay thế Android, việc đảm bảo ứng dụng hoạt động tốt trên nền tảng mới này là điều nhất thiết phải có.</a:t>
            </a:r>
          </a:p>
          <a:p>
            <a:endParaRPr lang="en-US" dirty="0" smtClean="0">
              <a:latin typeface="Times New Roman" panose="02020603050405020304" pitchFamily="18" charset="0"/>
              <a:ea typeface="Kozuka Mincho Pr6N B" panose="02020800000000000000" pitchFamily="18" charset="-128"/>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ea typeface="Kozuka Mincho Pr6N B" panose="02020800000000000000" pitchFamily="18" charset="-128"/>
              <a:cs typeface="Times New Roman" panose="02020603050405020304" pitchFamily="18" charset="0"/>
            </a:endParaRPr>
          </a:p>
        </p:txBody>
      </p:sp>
    </p:spTree>
    <p:extLst>
      <p:ext uri="{BB962C8B-B14F-4D97-AF65-F5344CB8AC3E}">
        <p14:creationId xmlns:p14="http://schemas.microsoft.com/office/powerpoint/2010/main" val="3334464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626408" y="261437"/>
            <a:ext cx="3345788"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Hướng phát triển</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8" name="TextBox 7"/>
          <p:cNvSpPr txBox="1"/>
          <p:nvPr/>
        </p:nvSpPr>
        <p:spPr>
          <a:xfrm>
            <a:off x="0" y="1882066"/>
            <a:ext cx="9019713"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Thêm các tính năng để thích hợp với nhiều người dùng hơn. </a:t>
            </a:r>
          </a:p>
          <a:p>
            <a:pPr marL="285750" indent="-285750">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Thêm các chức năng về ngữ pháp để có thể học tiếng Anh một cách toàn diện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Phát triển trên các nền tảng khác như IOS hay Windows,...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Sắp tới, Google ra mắt hệ điều hành </a:t>
            </a:r>
            <a:r>
              <a:rPr lang="en-US" dirty="0">
                <a:latin typeface="Times New Roman" panose="02020603050405020304" pitchFamily="18" charset="0"/>
                <a:cs typeface="Times New Roman" panose="02020603050405020304" pitchFamily="18" charset="0"/>
              </a:rPr>
              <a:t>Fuchsia</a:t>
            </a:r>
            <a:r>
              <a:rPr lang="en-US" dirty="0" smtClean="0">
                <a:latin typeface="Times New Roman" panose="02020603050405020304" pitchFamily="18" charset="0"/>
                <a:cs typeface="Times New Roman" panose="02020603050405020304" pitchFamily="18" charset="0"/>
              </a:rPr>
              <a:t> thay thế Android, việc đảm bảo ứng dụng hoạt động tốt trên nền tảng mới này là điều nhất thiết phải có.</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0921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626408" y="261437"/>
            <a:ext cx="3659976" cy="646331"/>
          </a:xfrm>
          <a:prstGeom prst="rect">
            <a:avLst/>
          </a:prstGeom>
        </p:spPr>
        <p:txBody>
          <a:bodyPr wrap="none">
            <a:spAutoFit/>
          </a:bodyPr>
          <a:lstStyle/>
          <a:p>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Tài liệu tham khảo</a:t>
            </a:r>
            <a:endParaRPr lang="en-US" sz="3600" dirty="0"/>
          </a:p>
        </p:txBody>
      </p:sp>
      <p:sp>
        <p:nvSpPr>
          <p:cNvPr id="3" name="Rectangle 2"/>
          <p:cNvSpPr/>
          <p:nvPr/>
        </p:nvSpPr>
        <p:spPr>
          <a:xfrm>
            <a:off x="6643317" y="6519446"/>
            <a:ext cx="2107244" cy="338554"/>
          </a:xfrm>
          <a:prstGeom prst="rect">
            <a:avLst/>
          </a:prstGeom>
        </p:spPr>
        <p:txBody>
          <a:bodyPr wrap="none">
            <a:spAutoFit/>
          </a:bodyPr>
          <a:lstStyle/>
          <a:p>
            <a:pPr algn="ctr"/>
            <a:r>
              <a:rPr lang="en-US" sz="1600" dirty="0">
                <a:solidFill>
                  <a:schemeClr val="accent3">
                    <a:lumMod val="40000"/>
                    <a:lumOff val="60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accent3">
                  <a:lumMod val="40000"/>
                  <a:lumOff val="60000"/>
                </a:schemeClr>
              </a:solidFill>
            </a:endParaRPr>
          </a:p>
        </p:txBody>
      </p:sp>
      <p:sp>
        <p:nvSpPr>
          <p:cNvPr id="7" name="Rectangle 6"/>
          <p:cNvSpPr/>
          <p:nvPr/>
        </p:nvSpPr>
        <p:spPr>
          <a:xfrm>
            <a:off x="2809305" y="3244334"/>
            <a:ext cx="473206" cy="369332"/>
          </a:xfrm>
          <a:prstGeom prst="rect">
            <a:avLst/>
          </a:prstGeom>
        </p:spPr>
        <p:txBody>
          <a:bodyPr wrap="none">
            <a:spAutoFit/>
          </a:bodyPr>
          <a:lstStyle/>
          <a:p>
            <a:pPr marL="285750" indent="-285750">
              <a:buFont typeface="Arial" panose="020B0604020202020204" pitchFamily="34" charset="0"/>
              <a:buChar char="•"/>
            </a:pPr>
            <a:endParaRPr lang="en-US" dirty="0"/>
          </a:p>
        </p:txBody>
      </p:sp>
      <p:sp>
        <p:nvSpPr>
          <p:cNvPr id="4" name="TextBox 3"/>
          <p:cNvSpPr txBox="1"/>
          <p:nvPr/>
        </p:nvSpPr>
        <p:spPr>
          <a:xfrm>
            <a:off x="1726931" y="1891385"/>
            <a:ext cx="2327688" cy="923330"/>
          </a:xfrm>
          <a:prstGeom prst="rect">
            <a:avLst/>
          </a:prstGeom>
          <a:noFill/>
        </p:spPr>
        <p:txBody>
          <a:bodyPr wrap="none" rtlCol="0">
            <a:spAutoFit/>
          </a:bodyPr>
          <a:lstStyle/>
          <a:p>
            <a:r>
              <a:rPr lang="en-US" dirty="0" smtClean="0"/>
              <a:t>[1] Wikipedia.org</a:t>
            </a:r>
          </a:p>
          <a:p>
            <a:r>
              <a:rPr lang="en-US" dirty="0" smtClean="0"/>
              <a:t>[2] StackOverFlow.com</a:t>
            </a:r>
          </a:p>
          <a:p>
            <a:r>
              <a:rPr lang="en-US" smtClean="0"/>
              <a:t>[3] Khoapham.vn</a:t>
            </a:r>
            <a:endParaRPr lang="en-US" dirty="0"/>
          </a:p>
        </p:txBody>
      </p:sp>
    </p:spTree>
    <p:extLst>
      <p:ext uri="{BB962C8B-B14F-4D97-AF65-F5344CB8AC3E}">
        <p14:creationId xmlns:p14="http://schemas.microsoft.com/office/powerpoint/2010/main" val="1236654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a:latin typeface="Times New Roman" panose="02020603050405020304" pitchFamily="18" charset="0"/>
                <a:ea typeface="Kozuka Mincho Pr6N B" panose="02020800000000000000" pitchFamily="18" charset="-128"/>
                <a:cs typeface="Times New Roman" panose="02020603050405020304" pitchFamily="18" charset="0"/>
              </a:rPr>
              <a:t>II. GIẢI PHÁP CÔNG NGHỆ</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4" name="Rectangle 3"/>
          <p:cNvSpPr/>
          <p:nvPr/>
        </p:nvSpPr>
        <p:spPr>
          <a:xfrm>
            <a:off x="159798" y="1113425"/>
            <a:ext cx="8984202" cy="1061829"/>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Times New Roman" panose="02020603050405020304" pitchFamily="18" charset="0"/>
              <a:cs typeface="Arial" panose="020B0604020202020204" pitchFamily="34" charset="0"/>
            </a:endParaRPr>
          </a:p>
          <a:p>
            <a:r>
              <a:rPr lang="en-US" dirty="0" smtClean="0">
                <a:latin typeface="Times New Roman" panose="02020603050405020304" pitchFamily="18" charset="0"/>
                <a:ea typeface="Times New Roman" panose="02020603050405020304" pitchFamily="18" charset="0"/>
              </a:rPr>
              <a:t> </a:t>
            </a:r>
            <a:endParaRPr lang="en-US" dirty="0"/>
          </a:p>
        </p:txBody>
      </p:sp>
      <p:sp>
        <p:nvSpPr>
          <p:cNvPr id="6" name="Rectangle 5"/>
          <p:cNvSpPr/>
          <p:nvPr/>
        </p:nvSpPr>
        <p:spPr>
          <a:xfrm>
            <a:off x="545464" y="1275006"/>
            <a:ext cx="8598536" cy="424731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Mục tiêu:</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Xây dựng ứng dụng với chức năng chính phục vụ nhu cầu học tiếng Anh của một nhóm đối tượng.</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Biết cách xây </a:t>
            </a:r>
            <a:r>
              <a:rPr lang="en-US" dirty="0">
                <a:latin typeface="Times New Roman" panose="02020603050405020304" pitchFamily="18" charset="0"/>
                <a:cs typeface="Times New Roman" panose="02020603050405020304" pitchFamily="18" charset="0"/>
              </a:rPr>
              <a:t>dựng một ứng dụng trên nền tảng hệ điều hành Android.</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Tạo ra được </a:t>
            </a:r>
            <a:r>
              <a:rPr lang="en-US" dirty="0" smtClean="0">
                <a:latin typeface="Times New Roman" panose="02020603050405020304" pitchFamily="18" charset="0"/>
                <a:cs typeface="Times New Roman" panose="02020603050405020304" pitchFamily="18" charset="0"/>
              </a:rPr>
              <a:t>ứng </a:t>
            </a:r>
            <a:r>
              <a:rPr lang="en-US" dirty="0">
                <a:latin typeface="Times New Roman" panose="02020603050405020304" pitchFamily="18" charset="0"/>
                <a:cs typeface="Times New Roman" panose="02020603050405020304" pitchFamily="18" charset="0"/>
              </a:rPr>
              <a:t>dụng dễ sử dụng, hiệu quả trên nền tảng hệ điều hành Android và dùng được trên nhiều thiết bị khác nhau.</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Ứng dụng được thiết kế ra có giao diện trực quan và dễ sử dụng</a:t>
            </a:r>
            <a:r>
              <a:rPr lang="en-US" dirty="0" smtClean="0">
                <a:latin typeface="Times New Roman" panose="02020603050405020304" pitchFamily="18" charset="0"/>
                <a:cs typeface="Times New Roman" panose="02020603050405020304" pitchFamily="18" charset="0"/>
              </a:rPr>
              <a:t>.</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18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a:latin typeface="Times New Roman" panose="02020603050405020304" pitchFamily="18" charset="0"/>
                <a:ea typeface="Kozuka Mincho Pr6N B" panose="02020800000000000000" pitchFamily="18" charset="-128"/>
                <a:cs typeface="Times New Roman" panose="02020603050405020304" pitchFamily="18" charset="0"/>
              </a:rPr>
              <a:t>II. GIẢI PHÁP CÔNG NGHỆ</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4" name="Rectangle 3"/>
          <p:cNvSpPr/>
          <p:nvPr/>
        </p:nvSpPr>
        <p:spPr>
          <a:xfrm>
            <a:off x="159798" y="1113425"/>
            <a:ext cx="8984202" cy="1061829"/>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Times New Roman" panose="02020603050405020304" pitchFamily="18" charset="0"/>
              <a:cs typeface="Arial" panose="020B0604020202020204" pitchFamily="34" charset="0"/>
            </a:endParaRPr>
          </a:p>
          <a:p>
            <a:r>
              <a:rPr lang="en-US" dirty="0" smtClean="0">
                <a:latin typeface="Times New Roman" panose="02020603050405020304" pitchFamily="18" charset="0"/>
                <a:ea typeface="Times New Roman" panose="02020603050405020304" pitchFamily="18" charset="0"/>
              </a:rPr>
              <a:t> </a:t>
            </a:r>
            <a:endParaRPr lang="en-US" dirty="0"/>
          </a:p>
        </p:txBody>
      </p:sp>
      <p:sp>
        <p:nvSpPr>
          <p:cNvPr id="6" name="Rectangle 5"/>
          <p:cNvSpPr/>
          <p:nvPr/>
        </p:nvSpPr>
        <p:spPr>
          <a:xfrm>
            <a:off x="545464" y="1275006"/>
            <a:ext cx="8598536"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Đối tượng:  </a:t>
            </a:r>
          </a:p>
          <a:p>
            <a:pPr marL="742950" lvl="1" indent="-285750">
              <a:lnSpc>
                <a:spcPct val="200000"/>
              </a:lnSpc>
              <a:buFont typeface="Wingdings" panose="05000000000000000000" pitchFamily="2" charset="2"/>
              <a:buChar char="ü"/>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Trẻ </a:t>
            </a:r>
            <a:r>
              <a:rPr lang="en-US" dirty="0">
                <a:latin typeface="Times New Roman" panose="02020603050405020304" pitchFamily="18" charset="0"/>
                <a:ea typeface="Kozuka Mincho Pr6N B" panose="02020800000000000000" pitchFamily="18" charset="-128"/>
                <a:cs typeface="Times New Roman" panose="02020603050405020304" pitchFamily="18" charset="0"/>
              </a:rPr>
              <a:t>em và những người lần đầu tiên tiếp xúc với tiếng Anh.</a:t>
            </a:r>
          </a:p>
          <a:p>
            <a:pPr marL="742950" lvl="1" indent="-285750">
              <a:lnSpc>
                <a:spcPct val="200000"/>
              </a:lnSpc>
              <a:buFont typeface="Wingdings" panose="05000000000000000000" pitchFamily="2" charset="2"/>
              <a:buChar char="ü"/>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Người </a:t>
            </a:r>
            <a:r>
              <a:rPr lang="en-US" dirty="0">
                <a:latin typeface="Times New Roman" panose="02020603050405020304" pitchFamily="18" charset="0"/>
                <a:ea typeface="Kozuka Mincho Pr6N B" panose="02020800000000000000" pitchFamily="18" charset="-128"/>
                <a:cs typeface="Times New Roman" panose="02020603050405020304" pitchFamily="18" charset="0"/>
              </a:rPr>
              <a:t>lớn tuổi sử dụng ứng dụng để dạy tiếng Anh cho con em của họ.</a:t>
            </a:r>
          </a:p>
          <a:p>
            <a:pPr marL="285750" indent="-285750">
              <a:lnSpc>
                <a:spcPct val="200000"/>
              </a:lnSpc>
              <a:buFont typeface="Arial" panose="020B0604020202020204" pitchFamily="34" charset="0"/>
              <a:buChar char="•"/>
            </a:pPr>
            <a:r>
              <a:rPr lang="en-US" dirty="0">
                <a:latin typeface="Times New Roman" panose="02020603050405020304" pitchFamily="18" charset="0"/>
                <a:ea typeface="Kozuka Mincho Pr6N B" panose="02020800000000000000" pitchFamily="18" charset="-128"/>
                <a:cs typeface="Times New Roman" panose="02020603050405020304" pitchFamily="18" charset="0"/>
              </a:rPr>
              <a:t>Ứng dụng được viết để chạy trên nên tảng hệ điều hành Android của Google.</a:t>
            </a:r>
            <a:endParaRPr lang="en-US" dirty="0"/>
          </a:p>
          <a:p>
            <a:pPr algn="ctr"/>
            <a:endParaRPr lang="en-US"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1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 GIẢI PHÁP CÔNG NGHỆ</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4" name="Rectangle 3"/>
          <p:cNvSpPr/>
          <p:nvPr/>
        </p:nvSpPr>
        <p:spPr>
          <a:xfrm>
            <a:off x="159798" y="1113425"/>
            <a:ext cx="8984202" cy="1061829"/>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Times New Roman" panose="02020603050405020304" pitchFamily="18" charset="0"/>
              <a:cs typeface="Arial" panose="020B0604020202020204" pitchFamily="34" charset="0"/>
            </a:endParaRPr>
          </a:p>
          <a:p>
            <a:r>
              <a:rPr lang="en-US" dirty="0" smtClean="0">
                <a:latin typeface="Times New Roman" panose="02020603050405020304" pitchFamily="18" charset="0"/>
                <a:ea typeface="Times New Roman" panose="02020603050405020304" pitchFamily="18" charset="0"/>
              </a:rPr>
              <a:t> </a:t>
            </a:r>
            <a:endParaRPr lang="en-US" dirty="0"/>
          </a:p>
        </p:txBody>
      </p:sp>
      <p:sp>
        <p:nvSpPr>
          <p:cNvPr id="6" name="Rectangle 5"/>
          <p:cNvSpPr/>
          <p:nvPr/>
        </p:nvSpPr>
        <p:spPr>
          <a:xfrm>
            <a:off x="545464" y="1275006"/>
            <a:ext cx="8598536" cy="3693319"/>
          </a:xfrm>
          <a:prstGeom prst="rect">
            <a:avLst/>
          </a:prstGeom>
        </p:spPr>
        <p:txBody>
          <a:bodyPr wrap="square">
            <a:spAutoFit/>
          </a:bodyPr>
          <a:lstStyle/>
          <a:p>
            <a:pPr>
              <a:lnSpc>
                <a:spcPct val="200000"/>
              </a:lnSpc>
            </a:pPr>
            <a:r>
              <a:rPr lang="en-US" b="1" dirty="0">
                <a:latin typeface="Times New Roman" panose="02020603050405020304" pitchFamily="18" charset="0"/>
                <a:cs typeface="Times New Roman" panose="02020603050405020304" pitchFamily="18" charset="0"/>
              </a:rPr>
              <a:t>Công cụ triển </a:t>
            </a:r>
            <a:r>
              <a:rPr lang="en-US" b="1" dirty="0" smtClean="0">
                <a:latin typeface="Times New Roman" panose="02020603050405020304" pitchFamily="18" charset="0"/>
                <a:cs typeface="Times New Roman" panose="02020603050405020304" pitchFamily="18" charset="0"/>
              </a:rPr>
              <a:t>khai:</a:t>
            </a:r>
            <a:endParaRPr lang="en-US" b="1"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Ứng dụng được viết bằng ngôn ngữ Java và </a:t>
            </a:r>
            <a:r>
              <a:rPr lang="en-US" dirty="0" smtClean="0">
                <a:latin typeface="Times New Roman" panose="02020603050405020304" pitchFamily="18" charset="0"/>
                <a:cs typeface="Times New Roman" panose="02020603050405020304" pitchFamily="18" charset="0"/>
              </a:rPr>
              <a:t>XML.</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Môi </a:t>
            </a:r>
            <a:r>
              <a:rPr lang="en-US" dirty="0">
                <a:latin typeface="Times New Roman" panose="02020603050405020304" pitchFamily="18" charset="0"/>
                <a:cs typeface="Times New Roman" panose="02020603050405020304" pitchFamily="18" charset="0"/>
              </a:rPr>
              <a:t>trường phát triển:</a:t>
            </a:r>
          </a:p>
          <a:p>
            <a:pPr>
              <a:lnSpc>
                <a:spcPct val="200000"/>
              </a:lnSpc>
            </a:pPr>
            <a:r>
              <a:rPr lang="en-US" dirty="0">
                <a:latin typeface="Times New Roman" panose="02020603050405020304" pitchFamily="18" charset="0"/>
                <a:cs typeface="Times New Roman" panose="02020603050405020304" pitchFamily="18" charset="0"/>
              </a:rPr>
              <a:t>      + Android Studio cho phía những người phát triển ứng dụng</a:t>
            </a:r>
          </a:p>
          <a:p>
            <a:pPr>
              <a:lnSpc>
                <a:spcPct val="200000"/>
              </a:lnSpc>
            </a:pPr>
            <a:r>
              <a:rPr lang="en-US" dirty="0">
                <a:latin typeface="Times New Roman" panose="02020603050405020304" pitchFamily="18" charset="0"/>
                <a:cs typeface="Times New Roman" panose="02020603050405020304" pitchFamily="18" charset="0"/>
              </a:rPr>
              <a:t>      + Thư viện Android SDK</a:t>
            </a:r>
          </a:p>
          <a:p>
            <a:pPr>
              <a:lnSpc>
                <a:spcPct val="200000"/>
              </a:lnSpc>
            </a:pPr>
            <a:r>
              <a:rPr lang="en-US" dirty="0">
                <a:latin typeface="Times New Roman" panose="02020603050405020304" pitchFamily="18" charset="0"/>
                <a:cs typeface="Times New Roman" panose="02020603050405020304" pitchFamily="18" charset="0"/>
              </a:rPr>
              <a:t>      + Máy ảo Android Virtual Device và Smartphone chạy hệ điều hành Android</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 GIẢI PHÁP CÔNG NGHỆ</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4" name="Rectangle 3"/>
          <p:cNvSpPr/>
          <p:nvPr/>
        </p:nvSpPr>
        <p:spPr>
          <a:xfrm>
            <a:off x="159798" y="1113425"/>
            <a:ext cx="8984202" cy="1061829"/>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ea typeface="Times New Roman" panose="02020603050405020304" pitchFamily="18" charset="0"/>
              <a:cs typeface="Arial" panose="020B0604020202020204" pitchFamily="34" charset="0"/>
            </a:endParaRPr>
          </a:p>
          <a:p>
            <a:r>
              <a:rPr lang="en-US" dirty="0" smtClean="0">
                <a:latin typeface="Times New Roman" panose="02020603050405020304" pitchFamily="18" charset="0"/>
                <a:ea typeface="Times New Roman" panose="02020603050405020304" pitchFamily="18" charset="0"/>
              </a:rPr>
              <a:t> </a:t>
            </a:r>
            <a:endParaRPr lang="en-US" dirty="0"/>
          </a:p>
        </p:txBody>
      </p:sp>
      <p:sp>
        <p:nvSpPr>
          <p:cNvPr id="6" name="Rectangle 5"/>
          <p:cNvSpPr/>
          <p:nvPr/>
        </p:nvSpPr>
        <p:spPr>
          <a:xfrm>
            <a:off x="545464" y="1275006"/>
            <a:ext cx="8598536" cy="2585323"/>
          </a:xfrm>
          <a:prstGeom prst="rect">
            <a:avLst/>
          </a:prstGeom>
        </p:spPr>
        <p:txBody>
          <a:bodyPr wrap="square">
            <a:spAutoFit/>
          </a:bodyPr>
          <a:lstStyle/>
          <a:p>
            <a:pPr>
              <a:lnSpc>
                <a:spcPct val="200000"/>
              </a:lnSpc>
            </a:pPr>
            <a:r>
              <a:rPr lang="en-US" b="1" dirty="0">
                <a:latin typeface="Times New Roman" panose="02020603050405020304" pitchFamily="18" charset="0"/>
                <a:ea typeface="Kozuka Mincho Pr6N B" panose="02020800000000000000" pitchFamily="18" charset="-128"/>
                <a:cs typeface="Times New Roman" panose="02020603050405020304" pitchFamily="18" charset="0"/>
              </a:rPr>
              <a:t>Công nghệ sử </a:t>
            </a:r>
            <a:r>
              <a:rPr lang="en-US" b="1" dirty="0" smtClean="0">
                <a:latin typeface="Times New Roman" panose="02020603050405020304" pitchFamily="18" charset="0"/>
                <a:ea typeface="Kozuka Mincho Pr6N B" panose="02020800000000000000" pitchFamily="18" charset="-128"/>
                <a:cs typeface="Times New Roman" panose="02020603050405020304" pitchFamily="18" charset="0"/>
              </a:rPr>
              <a:t>dụng:</a:t>
            </a:r>
            <a:endParaRPr lang="en-US" b="1" dirty="0"/>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Nền tảng </a:t>
            </a:r>
            <a:r>
              <a:rPr lang="en-US" dirty="0">
                <a:latin typeface="Times New Roman" panose="02020603050405020304" pitchFamily="18" charset="0"/>
                <a:cs typeface="Times New Roman" panose="02020603050405020304" pitchFamily="18" charset="0"/>
              </a:rPr>
              <a:t>là hệ điều hành Android</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Thư viện Google </a:t>
            </a:r>
            <a:r>
              <a:rPr lang="en-US" dirty="0">
                <a:latin typeface="Times New Roman" panose="02020603050405020304" pitchFamily="18" charset="0"/>
                <a:cs typeface="Times New Roman" panose="02020603050405020304" pitchFamily="18" charset="0"/>
              </a:rPr>
              <a:t>Cloud </a:t>
            </a:r>
            <a:r>
              <a:rPr lang="en-US" dirty="0" smtClean="0">
                <a:latin typeface="Times New Roman" panose="02020603050405020304" pitchFamily="18" charset="0"/>
                <a:cs typeface="Times New Roman" panose="02020603050405020304" pitchFamily="18" charset="0"/>
              </a:rPr>
              <a:t>Speech </a:t>
            </a:r>
            <a:r>
              <a:rPr lang="en-US" dirty="0">
                <a:latin typeface="Times New Roman" panose="02020603050405020304" pitchFamily="18" charset="0"/>
                <a:cs typeface="Times New Roman" panose="02020603050405020304" pitchFamily="18" charset="0"/>
              </a:rPr>
              <a:t>nhận diện lời </a:t>
            </a:r>
            <a:r>
              <a:rPr lang="en-US" dirty="0" smtClean="0">
                <a:latin typeface="Times New Roman" panose="02020603050405020304" pitchFamily="18" charset="0"/>
                <a:cs typeface="Times New Roman" panose="02020603050405020304" pitchFamily="18" charset="0"/>
              </a:rPr>
              <a:t>nói.</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Thư viện </a:t>
            </a:r>
            <a:r>
              <a:rPr lang="en-US" dirty="0">
                <a:latin typeface="Times New Roman" panose="02020603050405020304" pitchFamily="18" charset="0"/>
                <a:cs typeface="Times New Roman" panose="02020603050405020304" pitchFamily="18" charset="0"/>
              </a:rPr>
              <a:t>TESSERACT OCR dựa trên thuật toán </a:t>
            </a:r>
            <a:r>
              <a:rPr lang="en-US" dirty="0" smtClean="0">
                <a:latin typeface="Times New Roman" panose="02020603050405020304" pitchFamily="18" charset="0"/>
                <a:cs typeface="Times New Roman" panose="02020603050405020304" pitchFamily="18" charset="0"/>
              </a:rPr>
              <a:t>“Markov ẩn” </a:t>
            </a:r>
            <a:r>
              <a:rPr lang="en-US" dirty="0">
                <a:latin typeface="Times New Roman" panose="02020603050405020304" pitchFamily="18" charset="0"/>
                <a:cs typeface="Times New Roman" panose="02020603050405020304" pitchFamily="18" charset="0"/>
              </a:rPr>
              <a:t>nhận dạng chữ </a:t>
            </a:r>
            <a:r>
              <a:rPr lang="en-US" dirty="0" smtClean="0">
                <a:latin typeface="Times New Roman" panose="02020603050405020304" pitchFamily="18" charset="0"/>
                <a:cs typeface="Times New Roman" panose="02020603050405020304" pitchFamily="18" charset="0"/>
              </a:rPr>
              <a:t>viết tay.</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5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622079"/>
          </a:xfrm>
          <a:prstGeom prst="rect">
            <a:avLst/>
          </a:prstGeom>
        </p:spPr>
        <p:txBody>
          <a:bodyPr wrap="square">
            <a:spAutoFit/>
          </a:bodyPr>
          <a:lstStyle/>
          <a:p>
            <a:pPr>
              <a:lnSpc>
                <a:spcPct val="200000"/>
              </a:lnSpc>
            </a:pPr>
            <a:r>
              <a:rPr lang="en-US" b="1" dirty="0" smtClean="0">
                <a:latin typeface="Times New Roman" panose="02020603050405020304" pitchFamily="18" charset="0"/>
                <a:ea typeface="Kozuka Mincho Pr6N B" panose="02020800000000000000" pitchFamily="18" charset="-128"/>
                <a:cs typeface="Times New Roman" panose="02020603050405020304" pitchFamily="18" charset="0"/>
              </a:rPr>
              <a:t>Mô tả hệ thống:</a:t>
            </a:r>
            <a:endParaRPr lang="en-US" b="1" dirty="0"/>
          </a:p>
          <a:p>
            <a:pPr marL="285750" indent="-285750">
              <a:lnSpc>
                <a:spcPct val="200000"/>
              </a:lnSpc>
              <a:buFont typeface="Arial" panose="020B0604020202020204" pitchFamily="34" charset="0"/>
              <a:buChar char="•"/>
            </a:pPr>
            <a:r>
              <a:rPr lang="en-US" dirty="0" smtClean="0"/>
              <a:t>Người </a:t>
            </a:r>
            <a:r>
              <a:rPr lang="en-US" dirty="0"/>
              <a:t>dùng chọn các tác vụ </a:t>
            </a:r>
            <a:endParaRPr lang="en-US" dirty="0" smtClean="0"/>
          </a:p>
          <a:p>
            <a:pPr>
              <a:lnSpc>
                <a:spcPct val="200000"/>
              </a:lnSpc>
            </a:pPr>
            <a:r>
              <a:rPr lang="en-US" dirty="0" smtClean="0"/>
              <a:t>của </a:t>
            </a:r>
            <a:r>
              <a:rPr lang="en-US" dirty="0"/>
              <a:t>chương trình để thực hiện.</a:t>
            </a:r>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9" y="952500"/>
            <a:ext cx="2966475" cy="5273733"/>
          </a:xfrm>
          <a:prstGeom prst="rect">
            <a:avLst/>
          </a:prstGeom>
        </p:spPr>
      </p:pic>
    </p:spTree>
    <p:extLst>
      <p:ext uri="{BB962C8B-B14F-4D97-AF65-F5344CB8AC3E}">
        <p14:creationId xmlns:p14="http://schemas.microsoft.com/office/powerpoint/2010/main" val="1513977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72660"/>
            <a:ext cx="9143999" cy="646331"/>
          </a:xfrm>
          <a:prstGeom prst="rect">
            <a:avLst/>
          </a:prstGeom>
        </p:spPr>
        <p:txBody>
          <a:bodyPr wrap="square">
            <a:spAutoFit/>
          </a:bodyPr>
          <a:lstStyle/>
          <a:p>
            <a:pPr algn="ctr"/>
            <a:r>
              <a:rPr lang="en-US" sz="3600" dirty="0" smtClean="0">
                <a:latin typeface="Times New Roman" panose="02020603050405020304" pitchFamily="18" charset="0"/>
                <a:ea typeface="Kozuka Mincho Pr6N B" panose="02020800000000000000" pitchFamily="18" charset="-128"/>
                <a:cs typeface="Times New Roman" panose="02020603050405020304" pitchFamily="18" charset="0"/>
              </a:rPr>
              <a:t>III. PHÁT TRIỂN ỨNG DỤNG</a:t>
            </a:r>
            <a:endParaRPr lang="en-US" sz="3600" dirty="0"/>
          </a:p>
        </p:txBody>
      </p:sp>
      <p:sp>
        <p:nvSpPr>
          <p:cNvPr id="3" name="Rectangle 2"/>
          <p:cNvSpPr/>
          <p:nvPr/>
        </p:nvSpPr>
        <p:spPr>
          <a:xfrm>
            <a:off x="461598" y="6460361"/>
            <a:ext cx="2107244" cy="338554"/>
          </a:xfrm>
          <a:prstGeom prst="rect">
            <a:avLst/>
          </a:prstGeom>
        </p:spPr>
        <p:txBody>
          <a:bodyPr wrap="none">
            <a:spAutoFit/>
          </a:bodyPr>
          <a:lstStyle/>
          <a:p>
            <a:pPr algn="ctr"/>
            <a:r>
              <a:rPr lang="en-US" sz="1600" dirty="0" smtClean="0">
                <a:solidFill>
                  <a:schemeClr val="bg1">
                    <a:lumMod val="65000"/>
                  </a:schemeClr>
                </a:solidFill>
                <a:latin typeface="Times New Roman" panose="02020603050405020304" pitchFamily="18" charset="0"/>
                <a:ea typeface="Kozuka Mincho Pr6N B" panose="02020800000000000000" pitchFamily="18" charset="-128"/>
                <a:cs typeface="Times New Roman" panose="02020603050405020304" pitchFamily="18" charset="0"/>
              </a:rPr>
              <a:t>SVTH: Lý Thanh Tùng</a:t>
            </a:r>
            <a:endParaRPr lang="en-US" sz="1600" dirty="0">
              <a:solidFill>
                <a:schemeClr val="bg1">
                  <a:lumMod val="65000"/>
                </a:schemeClr>
              </a:solidFill>
            </a:endParaRPr>
          </a:p>
        </p:txBody>
      </p:sp>
      <p:sp>
        <p:nvSpPr>
          <p:cNvPr id="6" name="Rectangle 5"/>
          <p:cNvSpPr/>
          <p:nvPr/>
        </p:nvSpPr>
        <p:spPr>
          <a:xfrm>
            <a:off x="0" y="1238250"/>
            <a:ext cx="9144000" cy="2031325"/>
          </a:xfrm>
          <a:prstGeom prst="rect">
            <a:avLst/>
          </a:prstGeom>
        </p:spPr>
        <p:txBody>
          <a:bodyPr wrap="square">
            <a:spAutoFit/>
          </a:bodyPr>
          <a:lstStyle/>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Nhóm chức năng “Bắt đầu”</a:t>
            </a:r>
          </a:p>
          <a:p>
            <a:pPr>
              <a:lnSpc>
                <a:spcPct val="200000"/>
              </a:lnSpc>
            </a:pPr>
            <a:r>
              <a:rPr lang="en-US" dirty="0" smtClean="0">
                <a:latin typeface="Times New Roman" panose="02020603050405020304" pitchFamily="18" charset="0"/>
                <a:ea typeface="Kozuka Mincho Pr6N B" panose="02020800000000000000" pitchFamily="18" charset="-128"/>
                <a:cs typeface="Times New Roman" panose="02020603050405020304" pitchFamily="18" charset="0"/>
              </a:rPr>
              <a:t> bao gồm 14 chủ đề</a:t>
            </a:r>
            <a:r>
              <a:rPr lang="en-US" b="1" dirty="0">
                <a:latin typeface="Times New Roman" panose="02020603050405020304" pitchFamily="18" charset="0"/>
                <a:ea typeface="Kozuka Mincho Pr6N B" panose="02020800000000000000" pitchFamily="18" charset="-128"/>
                <a:cs typeface="Times New Roman" panose="02020603050405020304" pitchFamily="18" charset="0"/>
              </a:rPr>
              <a:t>:</a:t>
            </a:r>
            <a:endParaRPr lang="en-US" dirty="0"/>
          </a:p>
          <a:p>
            <a:pPr marL="285750" indent="-285750">
              <a:lnSpc>
                <a:spcPct val="2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6137" y="969287"/>
            <a:ext cx="2587823" cy="460057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0763" y="1428749"/>
            <a:ext cx="2673548" cy="4752975"/>
          </a:xfrm>
          <a:prstGeom prst="rect">
            <a:avLst/>
          </a:prstGeom>
        </p:spPr>
      </p:pic>
    </p:spTree>
    <p:extLst>
      <p:ext uri="{BB962C8B-B14F-4D97-AF65-F5344CB8AC3E}">
        <p14:creationId xmlns:p14="http://schemas.microsoft.com/office/powerpoint/2010/main" val="1452485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1007</TotalTime>
  <Words>1887</Words>
  <Application>Microsoft Office PowerPoint</Application>
  <PresentationFormat>On-screen Show (4:3)</PresentationFormat>
  <Paragraphs>231</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Kozuka Mincho Pr6N B</vt:lpstr>
      <vt:lpstr>Arial</vt:lpstr>
      <vt:lpstr>Bookman Old Style</vt:lpstr>
      <vt:lpstr>Calibri</vt:lpstr>
      <vt:lpstr>Calibri Light</vt:lpstr>
      <vt:lpstr>Cambria</vt:lpstr>
      <vt:lpstr>Times New Roman</vt:lpstr>
      <vt:lpstr>Wingdings</vt:lpstr>
      <vt:lpstr>Office Theme</vt:lpstr>
      <vt:lpstr>Đồ Án Môn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Pham</dc:creator>
  <cp:lastModifiedBy>Thanh Tùng</cp:lastModifiedBy>
  <cp:revision>62</cp:revision>
  <dcterms:created xsi:type="dcterms:W3CDTF">2017-05-20T05:08:45Z</dcterms:created>
  <dcterms:modified xsi:type="dcterms:W3CDTF">2019-01-11T20:50:26Z</dcterms:modified>
</cp:coreProperties>
</file>